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80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57" r:id="rId3"/>
    <p:sldId id="282" r:id="rId4"/>
    <p:sldId id="359" r:id="rId5"/>
    <p:sldId id="373" r:id="rId6"/>
    <p:sldId id="364" r:id="rId7"/>
    <p:sldId id="374" r:id="rId8"/>
    <p:sldId id="319" r:id="rId9"/>
    <p:sldId id="365" r:id="rId10"/>
    <p:sldId id="366" r:id="rId11"/>
    <p:sldId id="367" r:id="rId12"/>
    <p:sldId id="375" r:id="rId13"/>
    <p:sldId id="320" r:id="rId14"/>
    <p:sldId id="321" r:id="rId15"/>
    <p:sldId id="369" r:id="rId16"/>
    <p:sldId id="322" r:id="rId17"/>
  </p:sldIdLst>
  <p:sldSz cx="9144000" cy="6858000" type="screen4x3"/>
  <p:notesSz cx="6858000" cy="9144000"/>
  <p:embeddedFontLst>
    <p:embeddedFont>
      <p:font typeface="B Yekan" panose="00000400000000000000" pitchFamily="2" charset="-78"/>
      <p:regular r:id="rId20"/>
    </p:embeddedFont>
    <p:embeddedFont>
      <p:font typeface="Times" panose="02020603050405020304" pitchFamily="18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B Nazanin" panose="00000400000000000000" pitchFamily="2" charset="-78"/>
      <p:regular r:id="rId29"/>
      <p:bold r:id="rId30"/>
    </p:embeddedFont>
    <p:embeddedFont>
      <p:font typeface="B Titr" panose="00000700000000000000" pitchFamily="2" charset="-78"/>
      <p:bold r:id="rId31"/>
    </p:embeddedFont>
    <p:embeddedFont>
      <p:font typeface="Wingdings 3" panose="05040102010807070707" pitchFamily="18" charset="2"/>
      <p:regular r:id="rId32"/>
    </p:embeddedFont>
    <p:embeddedFont>
      <p:font typeface="B Zar" panose="00000400000000000000" pitchFamily="2" charset="-78"/>
      <p:regular r:id="rId33"/>
      <p:bold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A907AD"/>
    <a:srgbClr val="8D0690"/>
    <a:srgbClr val="F8F1D2"/>
    <a:srgbClr val="009900"/>
    <a:srgbClr val="008000"/>
    <a:srgbClr val="F448F8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34" autoAdjust="0"/>
    <p:restoredTop sz="90476" autoAdjust="0"/>
  </p:normalViewPr>
  <p:slideViewPr>
    <p:cSldViewPr>
      <p:cViewPr varScale="1">
        <p:scale>
          <a:sx n="91" d="100"/>
          <a:sy n="91" d="100"/>
        </p:scale>
        <p:origin x="13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13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896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775F05-E0BB-42D7-9115-95B3525F4FC6}" type="slidenum">
              <a:rPr lang="en-US" altLang="en-US">
                <a:latin typeface="Times" panose="02020603050405020304" pitchFamily="18" charset="0"/>
              </a:rPr>
              <a:pPr/>
              <a:t>16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The rule of thumb is one method of transition and one type of animation for the whole slideshow.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Do not have some text flying in, some spiraling, etc.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Move from slide to slide with one transition, rather than trying out several.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9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61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2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11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81596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CBD8662-0732-43E2-8D53-146CC8BE35B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90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62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628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05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8956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4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615A1-E7BA-4663-9DAA-31FBCEB2D90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7624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09B92-4DB9-4C05-AF4E-E2BCDE17AA6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50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A62F-E2E8-4F0C-A9AB-69F2803777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422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A41D9A0-7B63-40F7-94E2-34FAFDDECD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313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84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7CF896A-9F7D-4D98-B135-0D21A90606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05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5876-0EBE-4B36-B70D-5FCA79C2D2A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50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F499D-DC3C-46B3-AF07-0901B38E8E9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903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3A2-CE60-474C-A2D0-6A84262F2D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292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93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8F9CCE-181F-4BEA-9E36-B2F74D912CA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10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2055" y="1025176"/>
            <a:ext cx="5622330" cy="2057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شرکت برق منطقه ای هرمزگان</a:t>
            </a:r>
            <a:r>
              <a:rPr lang="en-US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fa-IR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en-US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090" y="1662370"/>
            <a:ext cx="1152150" cy="12765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114080" y="1676400"/>
            <a:ext cx="6591985" cy="3777622"/>
          </a:xfrm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800" dirty="0" smtClean="0">
                <a:cs typeface="B Zar" panose="00000400000000000000" pitchFamily="2" charset="-78"/>
              </a:rPr>
              <a:t>نام فرم 3:فرم تهیه مهمان سرا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0" y="2392065"/>
            <a:ext cx="6213575" cy="42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3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69905" y="2133600"/>
            <a:ext cx="7764495" cy="3777622"/>
          </a:xfrm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فرآيند1 : حکم ماموریت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فرآيند1 : 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در شرح راهکار اشاره شده است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درگير: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اداره نظارت بر خدمات- روابط عمومی -اداره کارگزینی-امورکارکنان و رفاه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با ديگر سيستمها و نوع ارتباط: 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سیستم جامع نوع ارتباط وب سرویس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1 :به دلیل وسعت فرایندماموریت ، کپی برداری و درج تصویر کل فرآیند ، امکان پذیر نبوده و بخشی از فرآیند به عنوان نمونه </a:t>
            </a:r>
            <a:r>
              <a:rPr lang="fa-IR" altLang="en-US" sz="2000" smtClean="0">
                <a:cs typeface="B Zar" panose="00000400000000000000" pitchFamily="2" charset="-78"/>
              </a:rPr>
              <a:t>در اسلاید بعدی نمایش داده شده است .</a:t>
            </a:r>
            <a:endParaRPr lang="fa-IR" altLang="en-US" sz="2000" dirty="0" smtClean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859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B Yekan" panose="00000400000000000000" pitchFamily="2" charset="-78"/>
              </a:rPr>
              <a:t>فرایند ماموریت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840" y="1086295"/>
            <a:ext cx="6994305" cy="5771705"/>
          </a:xfrm>
        </p:spPr>
      </p:pic>
    </p:spTree>
    <p:extLst>
      <p:ext uri="{BB962C8B-B14F-4D97-AF65-F5344CB8AC3E}">
        <p14:creationId xmlns:p14="http://schemas.microsoft.com/office/powerpoint/2010/main" val="1576477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839365" y="241385"/>
            <a:ext cx="3194300" cy="128089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954580" y="1894630"/>
            <a:ext cx="2733440" cy="3777622"/>
          </a:xfrm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فرآيند2 : 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فرم تهیه بلیط</a:t>
            </a:r>
            <a:endParaRPr lang="en-US" altLang="en-US" sz="2000" dirty="0" smtClean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marL="58737" indent="0" algn="r" rtl="1" eaLnBrk="1" hangingPunct="1">
              <a:buSzPct val="120000"/>
              <a:buNone/>
            </a:pPr>
            <a:r>
              <a:rPr lang="en-US" altLang="en-US" sz="2000" dirty="0">
                <a:cs typeface="B Zar" panose="00000400000000000000" pitchFamily="2" charset="-78"/>
              </a:rPr>
              <a:t> </a:t>
            </a:r>
            <a:r>
              <a:rPr lang="en-US" altLang="en-US" sz="2000" dirty="0" smtClean="0">
                <a:cs typeface="B Zar" panose="00000400000000000000" pitchFamily="2" charset="-78"/>
              </a:rPr>
              <a:t>   </a:t>
            </a:r>
            <a:r>
              <a:rPr lang="fa-IR" altLang="en-US" sz="2000" dirty="0" smtClean="0">
                <a:cs typeface="B Zar" panose="00000400000000000000" pitchFamily="2" charset="-78"/>
              </a:rPr>
              <a:t>واحدهاي </a:t>
            </a:r>
            <a:r>
              <a:rPr lang="fa-IR" altLang="en-US" sz="2000" dirty="0" smtClean="0">
                <a:cs typeface="B Zar" panose="00000400000000000000" pitchFamily="2" charset="-78"/>
              </a:rPr>
              <a:t>سازماني </a:t>
            </a:r>
            <a:r>
              <a:rPr lang="en-US" altLang="en-US" sz="2000" dirty="0" smtClean="0">
                <a:cs typeface="B Zar" panose="00000400000000000000" pitchFamily="2" charset="-78"/>
              </a:rPr>
              <a:t>  </a:t>
            </a:r>
            <a:r>
              <a:rPr lang="fa-IR" altLang="en-US" sz="2000" dirty="0" smtClean="0">
                <a:cs typeface="B Zar" panose="00000400000000000000" pitchFamily="2" charset="-78"/>
              </a:rPr>
              <a:t>درگير: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اداره 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نظارت بر خدمات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2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9"/>
            <a:ext cx="548519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945201" y="1815990"/>
            <a:ext cx="6589199" cy="4095232"/>
          </a:xfrm>
        </p:spPr>
        <p:txBody>
          <a:bodyPr>
            <a:normAutofit/>
          </a:bodyPr>
          <a:lstStyle/>
          <a:p>
            <a:pPr algn="r" rtl="1" eaLnBrk="1" hangingPunct="1"/>
            <a:r>
              <a:rPr lang="fa-IR" altLang="en-US" sz="2000" dirty="0" smtClean="0">
                <a:cs typeface="B Zar" panose="00000400000000000000" pitchFamily="2" charset="-78"/>
              </a:rPr>
              <a:t>عنوان گزارش 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1:</a:t>
            </a:r>
            <a:r>
              <a:rPr lang="fa-IR" altLang="en-US" sz="2800" dirty="0" smtClean="0">
                <a:solidFill>
                  <a:srgbClr val="0070C0"/>
                </a:solidFill>
                <a:cs typeface="B Zar" panose="00000400000000000000" pitchFamily="2" charset="-78"/>
              </a:rPr>
              <a:t>گزارش ماموریت بر اساس معاونت مربوطه(مختص مدیران و معاونین )</a:t>
            </a:r>
          </a:p>
          <a:p>
            <a:pPr algn="r" rtl="1" eaLnBrk="1" hangingPunct="1"/>
            <a:r>
              <a:rPr lang="fa-IR" altLang="en-US" sz="2000" dirty="0" smtClean="0">
                <a:cs typeface="B Zar" panose="00000400000000000000" pitchFamily="2" charset="-78"/>
              </a:rPr>
              <a:t>عكس گزارش 1</a:t>
            </a:r>
            <a:endParaRPr lang="en-US" altLang="en-US" sz="20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3659430"/>
            <a:ext cx="7033944" cy="3186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942415" y="1777585"/>
            <a:ext cx="6591985" cy="3777622"/>
          </a:xfrm>
        </p:spPr>
        <p:txBody>
          <a:bodyPr>
            <a:normAutofit/>
          </a:bodyPr>
          <a:lstStyle/>
          <a:p>
            <a:pPr algn="r" rtl="1" eaLnBrk="1" hangingPunct="1"/>
            <a:r>
              <a:rPr lang="fa-IR" altLang="en-US" sz="2000" dirty="0" smtClean="0">
                <a:cs typeface="B Zar" panose="00000400000000000000" pitchFamily="2" charset="-78"/>
              </a:rPr>
              <a:t>عنوان گزارش :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حکم ماموریت برای هر فرد</a:t>
            </a:r>
          </a:p>
          <a:p>
            <a:pPr algn="r" rtl="1" eaLnBrk="1" hangingPunct="1"/>
            <a:r>
              <a:rPr lang="fa-IR" altLang="en-US" sz="2000" dirty="0" smtClean="0">
                <a:cs typeface="B Zar" panose="00000400000000000000" pitchFamily="2" charset="-78"/>
              </a:rPr>
              <a:t>عكس گزارش 2 </a:t>
            </a:r>
            <a:endParaRPr lang="en-US" altLang="en-US" sz="20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3868469"/>
            <a:ext cx="8658895" cy="298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9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752" y="510220"/>
            <a:ext cx="8112125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يكپارچه‌سازي و ارتباطات با ديگر نرم‌افزارها</a:t>
            </a:r>
            <a:endParaRPr lang="en-US" altLang="en-US" sz="4000" dirty="0">
              <a:cs typeface="B Yekan" panose="00000400000000000000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000335" y="1905000"/>
            <a:ext cx="7457865" cy="4038600"/>
          </a:xfrm>
        </p:spPr>
        <p:txBody>
          <a:bodyPr/>
          <a:lstStyle/>
          <a:p>
            <a:pPr marL="0" indent="0" algn="r" rtl="1" eaLnBrk="1" hangingPunct="1">
              <a:buFont typeface="Wingdings" panose="05000000000000000000" pitchFamily="2" charset="2"/>
              <a:buNone/>
            </a:pPr>
            <a:r>
              <a:rPr lang="fa-IR" altLang="en-US" sz="2000" dirty="0" smtClean="0">
                <a:cs typeface="B Zar" panose="00000400000000000000" pitchFamily="2" charset="-78"/>
              </a:rPr>
              <a:t>شرح ارتباطات با نرم‌افزار </a:t>
            </a: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سیستم جامع</a:t>
            </a:r>
          </a:p>
          <a:p>
            <a:pPr marL="0" indent="0" algn="just" rtl="1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در ابتدای کار شماره پرسنلی وسال جاری به سیستم جامع پاس داده می شود تا تعداد ماموریت در سال جاری رابرگرداند.</a:t>
            </a:r>
          </a:p>
          <a:p>
            <a:pPr marL="0" indent="0" algn="just" rtl="1"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fa-IR" alt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و در نهایت شماره پرسنلی –تاریخ رفت و برگشت –مبدا و مقصد-موضوع ماموریت –نوع ماموریت (درون شهری یا برون شهری)  نوع توقف (با توقف یا بدون توقف )ارجاع داده می شود.</a:t>
            </a:r>
          </a:p>
          <a:p>
            <a:pPr marL="0" indent="0" algn="r" rtl="1" eaLnBrk="1" hangingPunct="1">
              <a:buFont typeface="Wingdings" panose="05000000000000000000" pitchFamily="2" charset="2"/>
              <a:buNone/>
            </a:pPr>
            <a:r>
              <a:rPr lang="fa-IR" altLang="en-US" sz="2000" dirty="0" smtClean="0">
                <a:solidFill>
                  <a:srgbClr val="0070C0"/>
                </a:solidFill>
                <a:cs typeface="B Nazanin" panose="00000400000000000000" pitchFamily="2" charset="-78"/>
              </a:rPr>
              <a:t> </a:t>
            </a:r>
            <a:endParaRPr lang="en-US" altLang="en-US" sz="2000" dirty="0" smtClean="0">
              <a:solidFill>
                <a:srgbClr val="0070C0"/>
              </a:solidFill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9905" y="2353660"/>
            <a:ext cx="7848600" cy="1344065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altLang="en-US" sz="3600" i="0" dirty="0" smtClean="0">
                <a:cs typeface="B Titr" panose="00000700000000000000" pitchFamily="2" charset="-78"/>
              </a:rPr>
              <a:t/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/>
            </a:r>
            <a:br>
              <a:rPr lang="fa-IR" altLang="en-US" sz="3600" dirty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/>
            </a:r>
            <a:br>
              <a:rPr lang="fa-IR" altLang="en-US" sz="3600" dirty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/>
            </a:r>
            <a:br>
              <a:rPr lang="fa-IR" altLang="en-US" sz="3600" dirty="0">
                <a:cs typeface="B Titr" panose="00000700000000000000" pitchFamily="2" charset="-78"/>
              </a:rPr>
            </a:br>
            <a:r>
              <a:rPr lang="fa-IR" altLang="en-US" sz="3600" dirty="0" smtClean="0">
                <a:cs typeface="B Titr" panose="00000700000000000000" pitchFamily="2" charset="-78"/>
              </a:rPr>
              <a:t/>
            </a:r>
            <a:br>
              <a:rPr lang="fa-IR" altLang="en-US" sz="3600" dirty="0" smtClean="0">
                <a:cs typeface="B Titr" panose="00000700000000000000" pitchFamily="2" charset="-78"/>
              </a:rPr>
            </a:br>
            <a:r>
              <a:rPr lang="fa-IR" altLang="en-US" sz="3600" i="0" dirty="0" smtClean="0">
                <a:cs typeface="B Titr" panose="00000700000000000000" pitchFamily="2" charset="-78"/>
              </a:rPr>
              <a:t>عنوان </a:t>
            </a:r>
            <a:r>
              <a:rPr lang="fa-IR" altLang="en-US" sz="3600" dirty="0" smtClean="0">
                <a:cs typeface="B Yekan" panose="00000400000000000000" pitchFamily="2" charset="-78"/>
              </a:rPr>
              <a:t>راه‌كار (</a:t>
            </a:r>
            <a:r>
              <a:rPr lang="en-US" altLang="en-US" sz="2000" dirty="0" smtClean="0">
                <a:cs typeface="B Yekan" panose="00000400000000000000" pitchFamily="2" charset="-78"/>
              </a:rPr>
              <a:t>Solution</a:t>
            </a:r>
            <a:r>
              <a:rPr lang="fa-IR" altLang="en-US" sz="3600" dirty="0" smtClean="0">
                <a:cs typeface="B Yekan" panose="00000400000000000000" pitchFamily="2" charset="-78"/>
              </a:rPr>
              <a:t>)</a:t>
            </a:r>
            <a:r>
              <a:rPr lang="fa-IR" altLang="en-US" sz="3600" i="0" dirty="0" smtClean="0">
                <a:cs typeface="B Titr" panose="00000700000000000000" pitchFamily="2" charset="-78"/>
              </a:rPr>
              <a:t> ارائه شده:</a:t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600" i="0" dirty="0" smtClean="0">
                <a:cs typeface="B Titr" panose="00000700000000000000" pitchFamily="2" charset="-78"/>
              </a:rPr>
              <a:t/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2400" i="0" dirty="0" smtClean="0">
                <a:cs typeface="B Titr" panose="00000700000000000000" pitchFamily="2" charset="-78"/>
              </a:rPr>
              <a:t/>
            </a:r>
            <a:br>
              <a:rPr lang="fa-IR" altLang="en-US" sz="2400" i="0" dirty="0" smtClean="0">
                <a:cs typeface="B Titr" panose="00000700000000000000" pitchFamily="2" charset="-78"/>
              </a:rPr>
            </a:br>
            <a:r>
              <a:rPr lang="fa-IR" altLang="en-US" sz="2400" i="0" dirty="0" smtClean="0">
                <a:cs typeface="B Titr" panose="00000700000000000000" pitchFamily="2" charset="-78"/>
              </a:rPr>
              <a:t/>
            </a:r>
            <a:br>
              <a:rPr lang="fa-IR" altLang="en-US" sz="2400" i="0" dirty="0" smtClean="0">
                <a:cs typeface="B Titr" panose="00000700000000000000" pitchFamily="2" charset="-78"/>
              </a:rPr>
            </a:br>
            <a:r>
              <a:rPr lang="fa-IR" altLang="en-US" sz="3600" dirty="0">
                <a:cs typeface="B Titr" panose="00000700000000000000" pitchFamily="2" charset="-78"/>
              </a:rPr>
              <a:t>1</a:t>
            </a:r>
            <a:r>
              <a:rPr lang="fa-IR" altLang="en-US" sz="3600" dirty="0" smtClean="0">
                <a:cs typeface="B Titr" panose="00000700000000000000" pitchFamily="2" charset="-78"/>
              </a:rPr>
              <a:t>-فرایند ماموریت</a:t>
            </a:r>
            <a:r>
              <a:rPr lang="en-US" altLang="en-US" sz="3600" dirty="0" smtClean="0">
                <a:cs typeface="B Titr" panose="00000700000000000000" pitchFamily="2" charset="-78"/>
              </a:rPr>
              <a:t> </a:t>
            </a:r>
            <a:r>
              <a:rPr lang="fa-IR" altLang="en-US" sz="3600" dirty="0" smtClean="0">
                <a:cs typeface="B Titr" panose="00000700000000000000" pitchFamily="2" charset="-78"/>
              </a:rPr>
              <a:t>های اداری کارکنان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76410" y="4005075"/>
            <a:ext cx="6038100" cy="213421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fa-IR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شرکت برق منطقه ای هرمزگان</a:t>
            </a:r>
            <a:r>
              <a:rPr lang="en-US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fa-IR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28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 </a:t>
            </a:r>
            <a:endParaRPr lang="en-US" altLang="en-US" sz="28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077145" y="1201510"/>
            <a:ext cx="7772400" cy="3994150"/>
          </a:xfrm>
          <a:noFill/>
        </p:spPr>
        <p:txBody>
          <a:bodyPr>
            <a:normAutofit fontScale="92500" lnSpcReduction="10000"/>
          </a:bodyPr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):فرم ماموریت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تهيه كننده/ تهيه كنندگان:فروغ جعفریان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پايه:1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شده:2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گزارش طراحي شده:2</a:t>
            </a:r>
            <a:endParaRPr lang="fa-IR" altLang="en-US" sz="2700" dirty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وب سرويس طراحي شده:2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معرفي شخص مشمول جايزه نفيس (در صورت برنده شدن) :فروغ جعفریان</a:t>
            </a: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5" y="634585"/>
            <a:ext cx="8458200" cy="1143000"/>
          </a:xfrm>
          <a:noFill/>
        </p:spPr>
        <p:txBody>
          <a:bodyPr>
            <a:normAutofit/>
          </a:bodyPr>
          <a:lstStyle/>
          <a:p>
            <a:pPr algn="ctr" rtl="1" eaLnBrk="1" hangingPunct="1"/>
            <a:r>
              <a:rPr lang="fa-IR" altLang="en-US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dirty="0">
                <a:cs typeface="B Yekan" panose="00000400000000000000" pitchFamily="2" charset="-78"/>
              </a:rPr>
              <a:t>)</a:t>
            </a:r>
            <a:endParaRPr lang="en-US" altLang="en-US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08310" y="1427713"/>
            <a:ext cx="8030890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100" dirty="0" smtClean="0">
                <a:cs typeface="B Zar" panose="00000400000000000000" pitchFamily="2" charset="-78"/>
              </a:rPr>
              <a:t>1-تسریع در گردش فرآیند ماموریت اداری کارکنان </a:t>
            </a:r>
          </a:p>
          <a:p>
            <a:pPr algn="just" rtl="1">
              <a:lnSpc>
                <a:spcPct val="150000"/>
              </a:lnSpc>
            </a:pPr>
            <a:r>
              <a:rPr lang="fa-IR" sz="2100" dirty="0" smtClean="0">
                <a:solidFill>
                  <a:srgbClr val="0070C0"/>
                </a:solidFill>
                <a:cs typeface="B Zar" panose="00000400000000000000" pitchFamily="2" charset="-78"/>
              </a:rPr>
              <a:t>2- حذف فرم های کاغذی ماموریت </a:t>
            </a:r>
          </a:p>
          <a:p>
            <a:pPr algn="just" rtl="1">
              <a:lnSpc>
                <a:spcPct val="150000"/>
              </a:lnSpc>
            </a:pPr>
            <a:r>
              <a:rPr lang="fa-IR" sz="2100" dirty="0" smtClean="0">
                <a:cs typeface="B Zar" panose="00000400000000000000" pitchFamily="2" charset="-78"/>
              </a:rPr>
              <a:t>3- مشخص بودن فرآیند گردش فرم  (مامور میتواند از زمان درخواست اولیه تا پایان فرآیند ،از گردش مدرک خود مطلع شود . )</a:t>
            </a:r>
          </a:p>
          <a:p>
            <a:pPr algn="just" rtl="1">
              <a:lnSpc>
                <a:spcPct val="150000"/>
              </a:lnSpc>
            </a:pPr>
            <a:r>
              <a:rPr lang="fa-IR" sz="2100" dirty="0" smtClean="0">
                <a:solidFill>
                  <a:srgbClr val="0070C0"/>
                </a:solidFill>
                <a:cs typeface="B Zar" panose="00000400000000000000" pitchFamily="2" charset="-78"/>
              </a:rPr>
              <a:t>4- دریافت تعداد ماموریت رفته شخص در سال جاری از نرم افزار پرسنلی (در ابتدای فرم و اعمال شرط اینکه اگر تعداد روزبالای 180 باشد و ماموریت چه درون استانی باشد چه برون استانی باید به تایید مدیر عامل برسد )</a:t>
            </a:r>
          </a:p>
          <a:p>
            <a:pPr algn="just" rtl="1">
              <a:lnSpc>
                <a:spcPct val="150000"/>
              </a:lnSpc>
            </a:pPr>
            <a:r>
              <a:rPr lang="fa-IR" sz="2100" dirty="0" smtClean="0">
                <a:cs typeface="B Zar" panose="00000400000000000000" pitchFamily="2" charset="-78"/>
              </a:rPr>
              <a:t>5-تکمیل  همزمان فرم های اسکان و تهیه وسیله ایاب وذهاب</a:t>
            </a:r>
            <a:endParaRPr lang="fa-IR" sz="2100" dirty="0" smtClean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100" dirty="0" smtClean="0">
                <a:solidFill>
                  <a:srgbClr val="0070C0"/>
                </a:solidFill>
                <a:cs typeface="B Zar" panose="00000400000000000000" pitchFamily="2" charset="-78"/>
              </a:rPr>
              <a:t>6-پیشگیری از ثبت همزمان ماموریت و مرخصی  در یک تاریخ </a:t>
            </a:r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5435"/>
            <a:ext cx="6589200" cy="1280890"/>
          </a:xfrm>
        </p:spPr>
        <p:txBody>
          <a:bodyPr/>
          <a:lstStyle/>
          <a:p>
            <a:pPr algn="r"/>
            <a:r>
              <a:rPr lang="fa-IR" altLang="en-US" sz="3600" dirty="0">
                <a:cs typeface="B Yekan" panose="00000400000000000000" pitchFamily="2" charset="-78"/>
              </a:rPr>
              <a:t>مزیت خاص این راه‌كار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23525" y="1662370"/>
            <a:ext cx="775781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000" dirty="0" smtClean="0">
                <a:cs typeface="B Zar" panose="00000400000000000000" pitchFamily="2" charset="-78"/>
              </a:rPr>
              <a:t>7- اعمال مقررات ماموریت برای تعداد روزهای خاص (بطور مثال ماموریت بالای 5 روز و درون استانی حتما باید به تایید مدیر عامل برسد و از این قبیل شروط )</a:t>
            </a:r>
          </a:p>
          <a:p>
            <a:pPr algn="just" rtl="1">
              <a:lnSpc>
                <a:spcPct val="150000"/>
              </a:lnSpc>
            </a:pPr>
            <a:r>
              <a:rPr lang="fa-IR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8-مامور پس از بازگشت حتما باید گزارش و عملکرد ماموریت خود را تکمیل وادامه فرایند را انجام دهدو تا قبل از آن نمیتواند اینکار را انجام دهد .</a:t>
            </a:r>
          </a:p>
          <a:p>
            <a:pPr algn="just" rtl="1">
              <a:lnSpc>
                <a:spcPct val="150000"/>
              </a:lnSpc>
            </a:pPr>
            <a:r>
              <a:rPr lang="fa-IR" sz="2000" dirty="0" smtClean="0">
                <a:cs typeface="B Zar" panose="00000400000000000000" pitchFamily="2" charset="-78"/>
              </a:rPr>
              <a:t>9- فرم تهیه </a:t>
            </a:r>
            <a:r>
              <a:rPr lang="fa-IR" sz="2000" dirty="0">
                <a:cs typeface="B Zar" panose="00000400000000000000" pitchFamily="2" charset="-78"/>
              </a:rPr>
              <a:t>بلیط و فرم مامورسرا قسمت هایی  که با فرم ماموریت مشترک است مثل مبدا و مقصد تاریخ رفت و برگشت و .. به طور اتوماتیک تکمیل می شود شخص احتیاج ندارد آن را مجدد پر  کند</a:t>
            </a:r>
            <a:r>
              <a:rPr lang="fa-IR" sz="2000" dirty="0" smtClean="0">
                <a:cs typeface="B Zar" panose="00000400000000000000" pitchFamily="2" charset="-78"/>
              </a:rPr>
              <a:t>.</a:t>
            </a:r>
          </a:p>
          <a:p>
            <a:pPr algn="just" rtl="1">
              <a:lnSpc>
                <a:spcPct val="150000"/>
              </a:lnSpc>
            </a:pPr>
            <a:r>
              <a:rPr lang="fa-IR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10-اطلاعات شخصی نیز همانند کد ملی و شماره همراه از جدول کاربران (که اطلاعات به صورت فایل  از دفاترکارگزینی دریافت و در بانک اطلاعات بروز شده است )به صورت اتوماتیک در فرم تهیه بلیط و مامور سرا اعمال میشودتا ازخطای انسانی هنگام ورود اطلاعات جلوگیری شود.</a:t>
            </a:r>
            <a:r>
              <a:rPr lang="en-US" sz="2000" dirty="0" smtClean="0">
                <a:solidFill>
                  <a:srgbClr val="0070C0"/>
                </a:solidFill>
                <a:cs typeface="B Zar" panose="00000400000000000000" pitchFamily="2" charset="-78"/>
              </a:rPr>
              <a:t> </a:t>
            </a:r>
            <a:endParaRPr lang="fa-IR" sz="2000" dirty="0" smtClean="0">
              <a:solidFill>
                <a:srgbClr val="0070C0"/>
              </a:solidFill>
              <a:cs typeface="B Zar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sz="2000" dirty="0" smtClean="0">
                <a:cs typeface="B Zar" panose="00000400000000000000" pitchFamily="2" charset="-78"/>
              </a:rPr>
              <a:t>11- اگر شخص مامور سمت معاون راداشته باشد این فرم جهت اطلاع برای مسئولین دفاتر آن معاونت ارجاع داده میشود.</a:t>
            </a:r>
            <a:endParaRPr lang="fa-IR" sz="2000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261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5210" y="510220"/>
            <a:ext cx="7696200" cy="966691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53740" y="1476911"/>
            <a:ext cx="819976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200" dirty="0" smtClean="0">
                <a:cs typeface="B Zar" panose="00000400000000000000" pitchFamily="2" charset="-78"/>
              </a:rPr>
              <a:t> در ابتدا  چک میشود که این شخص در مرخصی نباشد ،وب سرویس، تعداد روزهای ماموریت رفته را باز میگرداند و اگر بیشتر از 180 روز باشد ماموریت باید به تایید مدیر عامل برسد.</a:t>
            </a:r>
            <a:endParaRPr lang="fa-IR" sz="2200" dirty="0">
              <a:cs typeface="B Zar" panose="00000400000000000000" pitchFamily="2" charset="-78"/>
            </a:endParaRPr>
          </a:p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200" dirty="0" smtClean="0">
                <a:cs typeface="B Zar" panose="00000400000000000000" pitchFamily="2" charset="-78"/>
              </a:rPr>
              <a:t>بسته به نوع اینکه شخص مامور کارمند ,رئیس ,مدیر .. گردش فرم متفاوت است.</a:t>
            </a:r>
          </a:p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200" dirty="0" smtClean="0">
                <a:cs typeface="B Zar" panose="00000400000000000000" pitchFamily="2" charset="-78"/>
              </a:rPr>
              <a:t>بر اساس مسافتی که لینک آن بر روی فرم است شخص با توقف و یا بدون توقف را در نظر میگیرد و مدیر میتواند آن را تایید یا رد کند.</a:t>
            </a:r>
          </a:p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200" dirty="0" smtClean="0">
                <a:cs typeface="B Zar" panose="00000400000000000000" pitchFamily="2" charset="-78"/>
              </a:rPr>
              <a:t>اعمال شروط دیگری همانند اینکه مقصد درون استانی باشد تا سطح معاونت پیش برود یا برون استانی تا سطح مدیرعامل و همچنین بر اسا روزهای ماموریت این فرم گردش متفاوت دارد.</a:t>
            </a:r>
          </a:p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200" dirty="0" smtClean="0">
                <a:cs typeface="B Zar" panose="00000400000000000000" pitchFamily="2" charset="-78"/>
              </a:rPr>
              <a:t>اگر بنا به تشخیص رئیس اگر اطلاعات مشکل دارد فرم با نوع عمل اصلاح و ویرایش به شخص مامور برگشت میخورد.</a:t>
            </a:r>
          </a:p>
          <a:p>
            <a:pPr algn="r" rtl="1"/>
            <a:endParaRPr lang="en-US" sz="2200" dirty="0" smtClean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005" y="745731"/>
            <a:ext cx="6589200" cy="1280890"/>
          </a:xfrm>
        </p:spPr>
        <p:txBody>
          <a:bodyPr/>
          <a:lstStyle/>
          <a:p>
            <a:pPr algn="ctr" rtl="1"/>
            <a:r>
              <a:rPr lang="fa-IR" altLang="en-US" sz="3200" dirty="0" smtClean="0">
                <a:cs typeface="B Yekan" panose="00000400000000000000" pitchFamily="2" charset="-78"/>
              </a:rPr>
              <a:t>شرحي </a:t>
            </a:r>
            <a:r>
              <a:rPr lang="fa-IR" altLang="en-US" sz="3200" dirty="0">
                <a:cs typeface="B Yekan" panose="00000400000000000000" pitchFamily="2" charset="-78"/>
              </a:rPr>
              <a:t>بر راه‌كار </a:t>
            </a:r>
            <a:r>
              <a:rPr lang="fa-IR" altLang="en-US" sz="3200" dirty="0" smtClean="0">
                <a:cs typeface="B Yekan" panose="00000400000000000000" pitchFamily="2" charset="-78"/>
              </a:rPr>
              <a:t>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2400" dirty="0" smtClean="0">
                <a:cs typeface="B Yekan" panose="00000400000000000000" pitchFamily="2" charset="-78"/>
              </a:rPr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82845"/>
            <a:ext cx="761209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dirty="0">
                <a:cs typeface="B Zar" panose="00000400000000000000" pitchFamily="2" charset="-78"/>
              </a:rPr>
              <a:t>زمانی که فرم گردش های خود را انجام داد و به مرحله تایید کننده نهایی رسید.فرم جهت ارسال گزارش ماموریت  به شخص مامور برگشت داده میشود و چک میشود که </a:t>
            </a:r>
            <a:r>
              <a:rPr lang="fa-IR" sz="2400" dirty="0" smtClean="0">
                <a:cs typeface="B Zar" panose="00000400000000000000" pitchFamily="2" charset="-78"/>
              </a:rPr>
              <a:t>تاریخ ماموریت گذشته است یا نه ،که اگر نگذشته اجازه ادامه فرایند را ندارد,و بعد از تکمیل و ارجاع به مدیر به مدیر امور کارکنان و.. و نهایتا در سیستم حضورو غیاب اتوماتیک ثبت می شود.</a:t>
            </a:r>
            <a:endParaRPr lang="fa-IR" sz="2400" dirty="0">
              <a:cs typeface="B Zar" panose="00000400000000000000" pitchFamily="2" charset="-78"/>
            </a:endParaRP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endParaRPr lang="en-US" sz="2400" dirty="0">
              <a:cs typeface="B Zar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3525" y="120151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1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2665" y="202980"/>
            <a:ext cx="8410575" cy="666915"/>
          </a:xfrm>
        </p:spPr>
        <p:txBody>
          <a:bodyPr/>
          <a:lstStyle/>
          <a:p>
            <a:pPr algn="r" eaLnBrk="1" hangingPunct="1"/>
            <a:r>
              <a:rPr lang="fa-IR" altLang="en-US" sz="32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32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281255" y="1355130"/>
            <a:ext cx="6591985" cy="3880393"/>
          </a:xfrm>
        </p:spPr>
        <p:txBody>
          <a:bodyPr>
            <a:normAutofit/>
          </a:bodyPr>
          <a:lstStyle/>
          <a:p>
            <a:pPr marL="460375" indent="-401638" algn="r" rtl="1" eaLnBrk="1" hangingPunct="1">
              <a:buSzPct val="120000"/>
            </a:pPr>
            <a:r>
              <a:rPr lang="fa-IR" altLang="en-US" sz="2800" dirty="0" smtClean="0">
                <a:cs typeface="B Zar" panose="00000400000000000000" pitchFamily="2" charset="-78"/>
              </a:rPr>
              <a:t>نام فرم1: ماموریت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9" y="13490"/>
            <a:ext cx="4755045" cy="6844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1674" y="-16165"/>
            <a:ext cx="8138287" cy="1105996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306105" y="1089831"/>
            <a:ext cx="6591985" cy="3777622"/>
          </a:xfrm>
        </p:spPr>
        <p:txBody>
          <a:bodyPr>
            <a:normAutofit/>
          </a:bodyPr>
          <a:lstStyle/>
          <a:p>
            <a:pPr marL="460375" indent="-401638" algn="r" rtl="1" eaLnBrk="1" hangingPunct="1">
              <a:buSzPct val="120000"/>
            </a:pPr>
            <a:r>
              <a:rPr lang="fa-IR" altLang="en-US" sz="2800" dirty="0" smtClean="0">
                <a:cs typeface="B Zar" panose="00000400000000000000" pitchFamily="2" charset="-78"/>
              </a:rPr>
              <a:t>نام فرم 2:فرم تهیه بلیط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1980565"/>
            <a:ext cx="5589695" cy="487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9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3681</TotalTime>
  <Words>1192</Words>
  <Application>Microsoft Office PowerPoint</Application>
  <PresentationFormat>On-screen Show (4:3)</PresentationFormat>
  <Paragraphs>104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B Yekan</vt:lpstr>
      <vt:lpstr>Times</vt:lpstr>
      <vt:lpstr>Arial</vt:lpstr>
      <vt:lpstr>Century Gothic</vt:lpstr>
      <vt:lpstr>B Nazanin</vt:lpstr>
      <vt:lpstr>Wingdings</vt:lpstr>
      <vt:lpstr>B Titr</vt:lpstr>
      <vt:lpstr>Wingdings 3</vt:lpstr>
      <vt:lpstr>B Zar</vt:lpstr>
      <vt:lpstr>Wisp</vt:lpstr>
      <vt:lpstr>PowerPoint Presentation</vt:lpstr>
      <vt:lpstr>       عنوان راه‌كار (Solution) ارائه شده:    1-فرایند ماموریت های اداری کارکنان</vt:lpstr>
      <vt:lpstr>PowerPoint Presentation</vt:lpstr>
      <vt:lpstr>مزیت خاص این راه‌كار (Solution)</vt:lpstr>
      <vt:lpstr>مزیت خاص این راه‌كار</vt:lpstr>
      <vt:lpstr>شرحي بر راه‌كار (Solution)</vt:lpstr>
      <vt:lpstr>شرحي بر راه‌كار  (Solution)</vt:lpstr>
      <vt:lpstr>معرفي فرم‌ها</vt:lpstr>
      <vt:lpstr>معرفي فرم‌ها</vt:lpstr>
      <vt:lpstr>معرفي فرم‌ها</vt:lpstr>
      <vt:lpstr>معرفي فرآيندها</vt:lpstr>
      <vt:lpstr>فرایند ماموریت</vt:lpstr>
      <vt:lpstr>معرفي فرآيندها</vt:lpstr>
      <vt:lpstr>معرفي گزارش‌ها</vt:lpstr>
      <vt:lpstr>معرفي گزارش‌ها</vt:lpstr>
      <vt:lpstr>يكپارچه‌سازي و ارتباطات با ديگر نرم‌افزارها</vt:lpstr>
    </vt:vector>
  </TitlesOfParts>
  <Company>CLTE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PowerPoint Presentations</dc:title>
  <dc:creator>marjan mirzaei</dc:creator>
  <cp:lastModifiedBy>hamids</cp:lastModifiedBy>
  <cp:revision>398</cp:revision>
  <dcterms:created xsi:type="dcterms:W3CDTF">2001-05-31T17:33:03Z</dcterms:created>
  <dcterms:modified xsi:type="dcterms:W3CDTF">2018-12-08T11:06:03Z</dcterms:modified>
</cp:coreProperties>
</file>