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86" r:id="rId1"/>
  </p:sldMasterIdLst>
  <p:notesMasterIdLst>
    <p:notesMasterId r:id="rId78"/>
  </p:notesMasterIdLst>
  <p:handoutMasterIdLst>
    <p:handoutMasterId r:id="rId79"/>
  </p:handoutMasterIdLst>
  <p:sldIdLst>
    <p:sldId id="256" r:id="rId2"/>
    <p:sldId id="374" r:id="rId3"/>
    <p:sldId id="357" r:id="rId4"/>
    <p:sldId id="282" r:id="rId5"/>
    <p:sldId id="442" r:id="rId6"/>
    <p:sldId id="359" r:id="rId7"/>
    <p:sldId id="373" r:id="rId8"/>
    <p:sldId id="375" r:id="rId9"/>
    <p:sldId id="319" r:id="rId10"/>
    <p:sldId id="376" r:id="rId11"/>
    <p:sldId id="377" r:id="rId12"/>
    <p:sldId id="378" r:id="rId13"/>
    <p:sldId id="379" r:id="rId14"/>
    <p:sldId id="380" r:id="rId15"/>
    <p:sldId id="381" r:id="rId16"/>
    <p:sldId id="382" r:id="rId17"/>
    <p:sldId id="367" r:id="rId18"/>
    <p:sldId id="383" r:id="rId19"/>
    <p:sldId id="384" r:id="rId20"/>
    <p:sldId id="385" r:id="rId21"/>
    <p:sldId id="387" r:id="rId22"/>
    <p:sldId id="388" r:id="rId23"/>
    <p:sldId id="389" r:id="rId24"/>
    <p:sldId id="390" r:id="rId25"/>
    <p:sldId id="391" r:id="rId26"/>
    <p:sldId id="392" r:id="rId27"/>
    <p:sldId id="393" r:id="rId28"/>
    <p:sldId id="394" r:id="rId29"/>
    <p:sldId id="395" r:id="rId30"/>
    <p:sldId id="396" r:id="rId31"/>
    <p:sldId id="397" r:id="rId32"/>
    <p:sldId id="398" r:id="rId33"/>
    <p:sldId id="399" r:id="rId34"/>
    <p:sldId id="400" r:id="rId35"/>
    <p:sldId id="401" r:id="rId36"/>
    <p:sldId id="402" r:id="rId37"/>
    <p:sldId id="404" r:id="rId38"/>
    <p:sldId id="405" r:id="rId39"/>
    <p:sldId id="406" r:id="rId40"/>
    <p:sldId id="407" r:id="rId41"/>
    <p:sldId id="408" r:id="rId42"/>
    <p:sldId id="409" r:id="rId43"/>
    <p:sldId id="410" r:id="rId44"/>
    <p:sldId id="411" r:id="rId45"/>
    <p:sldId id="412" r:id="rId46"/>
    <p:sldId id="413" r:id="rId47"/>
    <p:sldId id="414" r:id="rId48"/>
    <p:sldId id="415" r:id="rId49"/>
    <p:sldId id="416" r:id="rId50"/>
    <p:sldId id="417" r:id="rId51"/>
    <p:sldId id="418" r:id="rId52"/>
    <p:sldId id="426" r:id="rId53"/>
    <p:sldId id="427" r:id="rId54"/>
    <p:sldId id="428" r:id="rId55"/>
    <p:sldId id="429" r:id="rId56"/>
    <p:sldId id="430" r:id="rId57"/>
    <p:sldId id="431" r:id="rId58"/>
    <p:sldId id="432" r:id="rId59"/>
    <p:sldId id="433" r:id="rId60"/>
    <p:sldId id="434" r:id="rId61"/>
    <p:sldId id="425" r:id="rId62"/>
    <p:sldId id="419" r:id="rId63"/>
    <p:sldId id="420" r:id="rId64"/>
    <p:sldId id="421" r:id="rId65"/>
    <p:sldId id="422" r:id="rId66"/>
    <p:sldId id="423" r:id="rId67"/>
    <p:sldId id="424" r:id="rId68"/>
    <p:sldId id="436" r:id="rId69"/>
    <p:sldId id="435" r:id="rId70"/>
    <p:sldId id="437" r:id="rId71"/>
    <p:sldId id="438" r:id="rId72"/>
    <p:sldId id="439" r:id="rId73"/>
    <p:sldId id="440" r:id="rId74"/>
    <p:sldId id="441" r:id="rId75"/>
    <p:sldId id="322" r:id="rId76"/>
    <p:sldId id="372" r:id="rId77"/>
  </p:sldIdLst>
  <p:sldSz cx="9144000" cy="6858000" type="screen4x3"/>
  <p:notesSz cx="6858000" cy="9144000"/>
  <p:embeddedFontLst>
    <p:embeddedFont>
      <p:font typeface="B Titr" panose="00000700000000000000" pitchFamily="2" charset="-78"/>
      <p:bold r:id="rId80"/>
    </p:embeddedFont>
    <p:embeddedFont>
      <p:font typeface="B Yekan" panose="00000400000000000000" pitchFamily="2" charset="-78"/>
      <p:regular r:id="rId81"/>
    </p:embeddedFont>
    <p:embeddedFont>
      <p:font typeface="Arial Black" panose="020B0A04020102020204" pitchFamily="34" charset="0"/>
      <p:bold r:id="rId82"/>
    </p:embeddedFont>
    <p:embeddedFont>
      <p:font typeface="B Esfehan" panose="00000700000000000000" pitchFamily="2" charset="-78"/>
      <p:bold r:id="rId83"/>
    </p:embeddedFont>
    <p:embeddedFont>
      <p:font typeface="B Nazanin" panose="00000400000000000000" pitchFamily="2" charset="-78"/>
      <p:regular r:id="rId84"/>
      <p:bold r:id="rId85"/>
    </p:embeddedFont>
    <p:embeddedFont>
      <p:font typeface="Times" panose="02020603050405020304" pitchFamily="18" charset="0"/>
      <p:regular r:id="rId86"/>
      <p:bold r:id="rId87"/>
      <p:italic r:id="rId88"/>
      <p:boldItalic r:id="rId89"/>
    </p:embeddedFont>
    <p:embeddedFont>
      <p:font typeface="B Zar" panose="00000400000000000000" pitchFamily="2" charset="-78"/>
      <p:regular r:id="rId90"/>
      <p:bold r:id="rId91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907AD"/>
    <a:srgbClr val="8D0690"/>
    <a:srgbClr val="F8F1D2"/>
    <a:srgbClr val="009900"/>
    <a:srgbClr val="008000"/>
    <a:srgbClr val="F448F8"/>
    <a:srgbClr val="0000FF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34" autoAdjust="0"/>
    <p:restoredTop sz="90476" autoAdjust="0"/>
  </p:normalViewPr>
  <p:slideViewPr>
    <p:cSldViewPr>
      <p:cViewPr varScale="1">
        <p:scale>
          <a:sx n="92" d="100"/>
          <a:sy n="92" d="100"/>
        </p:scale>
        <p:origin x="129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4200"/>
    </p:cViewPr>
  </p:sorterViewPr>
  <p:notesViewPr>
    <p:cSldViewPr>
      <p:cViewPr varScale="1">
        <p:scale>
          <a:sx n="52" d="100"/>
          <a:sy n="52" d="100"/>
        </p:scale>
        <p:origin x="-1824" y="-90"/>
      </p:cViewPr>
      <p:guideLst>
        <p:guide orient="horz" pos="2880"/>
        <p:guide pos="2160"/>
      </p:guideLst>
    </p:cSldViewPr>
  </p:notesViewPr>
  <p:gridSpacing cx="38405" cy="38405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5.fntdata"/><Relationship Id="rId89" Type="http://schemas.openxmlformats.org/officeDocument/2006/relationships/font" Target="fonts/font10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90" Type="http://schemas.openxmlformats.org/officeDocument/2006/relationships/font" Target="fonts/font11.fntdata"/><Relationship Id="rId95" Type="http://schemas.openxmlformats.org/officeDocument/2006/relationships/tableStyles" Target="tableStyle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1.fntdata"/><Relationship Id="rId85" Type="http://schemas.openxmlformats.org/officeDocument/2006/relationships/font" Target="fonts/font6.fntdata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4.fntdata"/><Relationship Id="rId88" Type="http://schemas.openxmlformats.org/officeDocument/2006/relationships/font" Target="fonts/font9.fntdata"/><Relationship Id="rId9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font" Target="fonts/font2.fntdata"/><Relationship Id="rId86" Type="http://schemas.openxmlformats.org/officeDocument/2006/relationships/font" Target="fonts/font7.fntdata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8.fntdata"/><Relationship Id="rId61" Type="http://schemas.openxmlformats.org/officeDocument/2006/relationships/slide" Target="slides/slide60.xml"/><Relationship Id="rId82" Type="http://schemas.openxmlformats.org/officeDocument/2006/relationships/font" Target="fonts/font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0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0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0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anose="02020603050405020304" pitchFamily="18" charset="0"/>
              </a:defRPr>
            </a:lvl1pPr>
          </a:lstStyle>
          <a:p>
            <a:fld id="{03C6B774-1B7C-4C03-933E-CD24AD8423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32823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70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anose="02020603050405020304" pitchFamily="18" charset="0"/>
              </a:defRPr>
            </a:lvl1pPr>
          </a:lstStyle>
          <a:p>
            <a:fld id="{1A1106FE-AD83-4301-81A0-AD24A23EAF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65671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2F64163-9AE5-42D5-AA68-A82F6CDFE7D5}" type="slidenum">
              <a:rPr lang="en-US" altLang="en-US">
                <a:latin typeface="Times" panose="02020603050405020304" pitchFamily="18" charset="0"/>
              </a:rPr>
              <a:pPr/>
              <a:t>1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479155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10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7747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11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7141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12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3647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13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2465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14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0712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15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0356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16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221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359F20-0075-4628-896A-B56AB909F326}" type="slidenum">
              <a:rPr lang="en-US" altLang="en-US">
                <a:latin typeface="Times" panose="02020603050405020304" pitchFamily="18" charset="0"/>
              </a:rPr>
              <a:pPr/>
              <a:t>17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Say you were discussing the Declaration of Independence and wanted your audience to follow along with you.</a:t>
            </a:r>
          </a:p>
        </p:txBody>
      </p:sp>
    </p:spTree>
    <p:extLst>
      <p:ext uri="{BB962C8B-B14F-4D97-AF65-F5344CB8AC3E}">
        <p14:creationId xmlns:p14="http://schemas.microsoft.com/office/powerpoint/2010/main" val="8159602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359F20-0075-4628-896A-B56AB909F326}" type="slidenum">
              <a:rPr lang="en-US" altLang="en-US">
                <a:latin typeface="Times" panose="02020603050405020304" pitchFamily="18" charset="0"/>
              </a:rPr>
              <a:pPr/>
              <a:t>18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Say you were discussing the Declaration of Independence and wanted your audience to follow along with you.</a:t>
            </a:r>
          </a:p>
        </p:txBody>
      </p:sp>
    </p:spTree>
    <p:extLst>
      <p:ext uri="{BB962C8B-B14F-4D97-AF65-F5344CB8AC3E}">
        <p14:creationId xmlns:p14="http://schemas.microsoft.com/office/powerpoint/2010/main" val="2221966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359F20-0075-4628-896A-B56AB909F326}" type="slidenum">
              <a:rPr lang="en-US" altLang="en-US">
                <a:latin typeface="Times" panose="02020603050405020304" pitchFamily="18" charset="0"/>
              </a:rPr>
              <a:pPr/>
              <a:t>19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Say you were discussing the Declaration of Independence and wanted your audience to follow along with you.</a:t>
            </a:r>
          </a:p>
        </p:txBody>
      </p:sp>
    </p:spTree>
    <p:extLst>
      <p:ext uri="{BB962C8B-B14F-4D97-AF65-F5344CB8AC3E}">
        <p14:creationId xmlns:p14="http://schemas.microsoft.com/office/powerpoint/2010/main" val="2600322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2F64163-9AE5-42D5-AA68-A82F6CDFE7D5}" type="slidenum">
              <a:rPr lang="en-US" altLang="en-US">
                <a:latin typeface="Times" panose="02020603050405020304" pitchFamily="18" charset="0"/>
              </a:rPr>
              <a:pPr/>
              <a:t>2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118207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359F20-0075-4628-896A-B56AB909F326}" type="slidenum">
              <a:rPr lang="en-US" altLang="en-US">
                <a:latin typeface="Times" panose="02020603050405020304" pitchFamily="18" charset="0"/>
              </a:rPr>
              <a:pPr/>
              <a:t>20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Say you were discussing the Declaration of Independence and wanted your audience to follow along with you.</a:t>
            </a:r>
          </a:p>
        </p:txBody>
      </p:sp>
    </p:spTree>
    <p:extLst>
      <p:ext uri="{BB962C8B-B14F-4D97-AF65-F5344CB8AC3E}">
        <p14:creationId xmlns:p14="http://schemas.microsoft.com/office/powerpoint/2010/main" val="27018394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359F20-0075-4628-896A-B56AB909F326}" type="slidenum">
              <a:rPr lang="en-US" altLang="en-US">
                <a:latin typeface="Times" panose="02020603050405020304" pitchFamily="18" charset="0"/>
              </a:rPr>
              <a:pPr/>
              <a:t>21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Say you were discussing the Declaration of Independence and wanted your audience to follow along with you.</a:t>
            </a:r>
          </a:p>
        </p:txBody>
      </p:sp>
    </p:spTree>
    <p:extLst>
      <p:ext uri="{BB962C8B-B14F-4D97-AF65-F5344CB8AC3E}">
        <p14:creationId xmlns:p14="http://schemas.microsoft.com/office/powerpoint/2010/main" val="21978878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A03C0A-DEC6-43A2-9D35-4A47238B3373}" type="slidenum">
              <a:rPr lang="en-US" altLang="en-US">
                <a:latin typeface="Times" panose="02020603050405020304" pitchFamily="18" charset="0"/>
              </a:rPr>
              <a:pPr/>
              <a:t>22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One of the best reasons to use PowerPoint is the ability it gives you to present content in a qualitatively different way through the use of graphics, charts, animation, and even video or audio. 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We all learn differently and a presentation using PowerPoint can help those who are Visual as well as Auditory learners </a:t>
            </a:r>
          </a:p>
        </p:txBody>
      </p:sp>
    </p:spTree>
    <p:extLst>
      <p:ext uri="{BB962C8B-B14F-4D97-AF65-F5344CB8AC3E}">
        <p14:creationId xmlns:p14="http://schemas.microsoft.com/office/powerpoint/2010/main" val="12990357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23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1877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24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2736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25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0324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26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4901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27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3285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28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01873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29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114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2F64163-9AE5-42D5-AA68-A82F6CDFE7D5}" type="slidenum">
              <a:rPr lang="en-US" altLang="en-US">
                <a:latin typeface="Times" panose="02020603050405020304" pitchFamily="18" charset="0"/>
              </a:rPr>
              <a:pPr/>
              <a:t>3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7875202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30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98428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31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006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32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6876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33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26119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34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74184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35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4895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36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33987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359F20-0075-4628-896A-B56AB909F326}" type="slidenum">
              <a:rPr lang="en-US" altLang="en-US">
                <a:latin typeface="Times" panose="02020603050405020304" pitchFamily="18" charset="0"/>
              </a:rPr>
              <a:pPr/>
              <a:t>37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Say you were discussing the Declaration of Independence and wanted your audience to follow along with you.</a:t>
            </a:r>
          </a:p>
        </p:txBody>
      </p:sp>
    </p:spTree>
    <p:extLst>
      <p:ext uri="{BB962C8B-B14F-4D97-AF65-F5344CB8AC3E}">
        <p14:creationId xmlns:p14="http://schemas.microsoft.com/office/powerpoint/2010/main" val="6345433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359F20-0075-4628-896A-B56AB909F326}" type="slidenum">
              <a:rPr lang="en-US" altLang="en-US">
                <a:latin typeface="Times" panose="02020603050405020304" pitchFamily="18" charset="0"/>
              </a:rPr>
              <a:pPr/>
              <a:t>38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Say you were discussing the Declaration of Independence and wanted your audience to follow along with you.</a:t>
            </a:r>
          </a:p>
        </p:txBody>
      </p:sp>
    </p:spTree>
    <p:extLst>
      <p:ext uri="{BB962C8B-B14F-4D97-AF65-F5344CB8AC3E}">
        <p14:creationId xmlns:p14="http://schemas.microsoft.com/office/powerpoint/2010/main" val="122252510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359F20-0075-4628-896A-B56AB909F326}" type="slidenum">
              <a:rPr lang="en-US" altLang="en-US">
                <a:latin typeface="Times" panose="02020603050405020304" pitchFamily="18" charset="0"/>
              </a:rPr>
              <a:pPr/>
              <a:t>39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Say you were discussing the Declaration of Independence and wanted your audience to follow along with you.</a:t>
            </a:r>
          </a:p>
        </p:txBody>
      </p:sp>
    </p:spTree>
    <p:extLst>
      <p:ext uri="{BB962C8B-B14F-4D97-AF65-F5344CB8AC3E}">
        <p14:creationId xmlns:p14="http://schemas.microsoft.com/office/powerpoint/2010/main" val="1505305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A03C0A-DEC6-43A2-9D35-4A47238B3373}" type="slidenum">
              <a:rPr lang="en-US" altLang="en-US">
                <a:latin typeface="Times" panose="02020603050405020304" pitchFamily="18" charset="0"/>
              </a:rPr>
              <a:pPr/>
              <a:t>4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One of the best reasons to use PowerPoint is the ability it gives you to present content in a qualitatively different way through the use of graphics, charts, animation, and even video or audio. 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We all learn differently and a presentation using PowerPoint can help those who are Visual as well as Auditory learners </a:t>
            </a:r>
          </a:p>
        </p:txBody>
      </p:sp>
    </p:spTree>
    <p:extLst>
      <p:ext uri="{BB962C8B-B14F-4D97-AF65-F5344CB8AC3E}">
        <p14:creationId xmlns:p14="http://schemas.microsoft.com/office/powerpoint/2010/main" val="359341532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359F20-0075-4628-896A-B56AB909F326}" type="slidenum">
              <a:rPr lang="en-US" altLang="en-US">
                <a:latin typeface="Times" panose="02020603050405020304" pitchFamily="18" charset="0"/>
              </a:rPr>
              <a:pPr/>
              <a:t>40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Say you were discussing the Declaration of Independence and wanted your audience to follow along with you.</a:t>
            </a:r>
          </a:p>
        </p:txBody>
      </p:sp>
    </p:spTree>
    <p:extLst>
      <p:ext uri="{BB962C8B-B14F-4D97-AF65-F5344CB8AC3E}">
        <p14:creationId xmlns:p14="http://schemas.microsoft.com/office/powerpoint/2010/main" val="375265565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A03C0A-DEC6-43A2-9D35-4A47238B3373}" type="slidenum">
              <a:rPr lang="en-US" altLang="en-US">
                <a:latin typeface="Times" panose="02020603050405020304" pitchFamily="18" charset="0"/>
              </a:rPr>
              <a:pPr/>
              <a:t>41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One of the best reasons to use PowerPoint is the ability it gives you to present content in a qualitatively different way through the use of graphics, charts, animation, and even video or audio. 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We all learn differently and a presentation using PowerPoint can help those who are Visual as well as Auditory learners </a:t>
            </a:r>
          </a:p>
        </p:txBody>
      </p:sp>
    </p:spTree>
    <p:extLst>
      <p:ext uri="{BB962C8B-B14F-4D97-AF65-F5344CB8AC3E}">
        <p14:creationId xmlns:p14="http://schemas.microsoft.com/office/powerpoint/2010/main" val="351950280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42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8476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43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20501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44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29630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A03C0A-DEC6-43A2-9D35-4A47238B3373}" type="slidenum">
              <a:rPr lang="en-US" altLang="en-US">
                <a:latin typeface="Times" panose="02020603050405020304" pitchFamily="18" charset="0"/>
              </a:rPr>
              <a:pPr/>
              <a:t>45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One of the best reasons to use PowerPoint is the ability it gives you to present content in a qualitatively different way through the use of graphics, charts, animation, and even video or audio. 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We all learn differently and a presentation using PowerPoint can help those who are Visual as well as Auditory learners </a:t>
            </a:r>
          </a:p>
        </p:txBody>
      </p:sp>
    </p:spTree>
    <p:extLst>
      <p:ext uri="{BB962C8B-B14F-4D97-AF65-F5344CB8AC3E}">
        <p14:creationId xmlns:p14="http://schemas.microsoft.com/office/powerpoint/2010/main" val="362766927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46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21127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47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84458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48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96943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49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4472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A03C0A-DEC6-43A2-9D35-4A47238B3373}" type="slidenum">
              <a:rPr lang="en-US" altLang="en-US">
                <a:latin typeface="Times" panose="02020603050405020304" pitchFamily="18" charset="0"/>
              </a:rPr>
              <a:pPr/>
              <a:t>5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One of the best reasons to use PowerPoint is the ability it gives you to present content in a qualitatively different way through the use of graphics, charts, animation, and even video or audio. 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We all learn differently and a presentation using PowerPoint can help those who are Visual as well as Auditory learners </a:t>
            </a:r>
          </a:p>
        </p:txBody>
      </p:sp>
    </p:spTree>
    <p:extLst>
      <p:ext uri="{BB962C8B-B14F-4D97-AF65-F5344CB8AC3E}">
        <p14:creationId xmlns:p14="http://schemas.microsoft.com/office/powerpoint/2010/main" val="255568639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50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03090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A03C0A-DEC6-43A2-9D35-4A47238B3373}" type="slidenum">
              <a:rPr lang="en-US" altLang="en-US">
                <a:latin typeface="Times" panose="02020603050405020304" pitchFamily="18" charset="0"/>
              </a:rPr>
              <a:pPr/>
              <a:t>51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One of the best reasons to use PowerPoint is the ability it gives you to present content in a qualitatively different way through the use of graphics, charts, animation, and even video or audio. 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We all learn differently and a presentation using PowerPoint can help those who are Visual as well as Auditory learners </a:t>
            </a:r>
          </a:p>
        </p:txBody>
      </p:sp>
    </p:spTree>
    <p:extLst>
      <p:ext uri="{BB962C8B-B14F-4D97-AF65-F5344CB8AC3E}">
        <p14:creationId xmlns:p14="http://schemas.microsoft.com/office/powerpoint/2010/main" val="182464810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52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88949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53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8025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54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39177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55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17515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A03C0A-DEC6-43A2-9D35-4A47238B3373}" type="slidenum">
              <a:rPr lang="en-US" altLang="en-US">
                <a:latin typeface="Times" panose="02020603050405020304" pitchFamily="18" charset="0"/>
              </a:rPr>
              <a:pPr/>
              <a:t>56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One of the best reasons to use PowerPoint is the ability it gives you to present content in a qualitatively different way through the use of graphics, charts, animation, and even video or audio. 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We all learn differently and a presentation using PowerPoint can help those who are Visual as well as Auditory learners </a:t>
            </a:r>
          </a:p>
        </p:txBody>
      </p:sp>
    </p:spTree>
    <p:extLst>
      <p:ext uri="{BB962C8B-B14F-4D97-AF65-F5344CB8AC3E}">
        <p14:creationId xmlns:p14="http://schemas.microsoft.com/office/powerpoint/2010/main" val="362728183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57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56867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58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56467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59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4414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5E02333-B260-4706-B595-A3F681D0B81D}" type="slidenum">
              <a:rPr lang="en-US" altLang="en-US">
                <a:latin typeface="Times" panose="02020603050405020304" pitchFamily="18" charset="0"/>
              </a:rPr>
              <a:pPr/>
              <a:t>6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I can tell that you all aren’t focusing on me but are totally fixed on what is on the screen.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If you want to use an effect to add a little animation to your text but keep it simple, use the APPEAR effect, which just makes the text appear and is the easiest for your audience to read.</a:t>
            </a:r>
          </a:p>
        </p:txBody>
      </p:sp>
    </p:spTree>
    <p:extLst>
      <p:ext uri="{BB962C8B-B14F-4D97-AF65-F5344CB8AC3E}">
        <p14:creationId xmlns:p14="http://schemas.microsoft.com/office/powerpoint/2010/main" val="327036354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60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2782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A03C0A-DEC6-43A2-9D35-4A47238B3373}" type="slidenum">
              <a:rPr lang="en-US" altLang="en-US">
                <a:latin typeface="Times" panose="02020603050405020304" pitchFamily="18" charset="0"/>
              </a:rPr>
              <a:pPr/>
              <a:t>61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One of the best reasons to use PowerPoint is the ability it gives you to present content in a qualitatively different way through the use of graphics, charts, animation, and even video or audio. 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We all learn differently and a presentation using PowerPoint can help those who are Visual as well as Auditory learners </a:t>
            </a:r>
          </a:p>
        </p:txBody>
      </p:sp>
    </p:spTree>
    <p:extLst>
      <p:ext uri="{BB962C8B-B14F-4D97-AF65-F5344CB8AC3E}">
        <p14:creationId xmlns:p14="http://schemas.microsoft.com/office/powerpoint/2010/main" val="226103032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62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73395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63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44344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64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28904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65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59868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66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7965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67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16051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68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84762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A03C0A-DEC6-43A2-9D35-4A47238B3373}" type="slidenum">
              <a:rPr lang="en-US" altLang="en-US">
                <a:latin typeface="Times" panose="02020603050405020304" pitchFamily="18" charset="0"/>
              </a:rPr>
              <a:pPr/>
              <a:t>69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One of the best reasons to use PowerPoint is the ability it gives you to present content in a qualitatively different way through the use of graphics, charts, animation, and even video or audio. 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We all learn differently and a presentation using PowerPoint can help those who are Visual as well as Auditory learners </a:t>
            </a:r>
          </a:p>
        </p:txBody>
      </p:sp>
    </p:spTree>
    <p:extLst>
      <p:ext uri="{BB962C8B-B14F-4D97-AF65-F5344CB8AC3E}">
        <p14:creationId xmlns:p14="http://schemas.microsoft.com/office/powerpoint/2010/main" val="17872707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A03C0A-DEC6-43A2-9D35-4A47238B3373}" type="slidenum">
              <a:rPr lang="en-US" altLang="en-US">
                <a:latin typeface="Times" panose="02020603050405020304" pitchFamily="18" charset="0"/>
              </a:rPr>
              <a:pPr/>
              <a:t>7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One of the best reasons to use PowerPoint is the ability it gives you to present content in a qualitatively different way through the use of graphics, charts, animation, and even video or audio. 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We all learn differently and a presentation using PowerPoint can help those who are Visual as well as Auditory learners </a:t>
            </a:r>
          </a:p>
        </p:txBody>
      </p:sp>
    </p:spTree>
    <p:extLst>
      <p:ext uri="{BB962C8B-B14F-4D97-AF65-F5344CB8AC3E}">
        <p14:creationId xmlns:p14="http://schemas.microsoft.com/office/powerpoint/2010/main" val="21414982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70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82265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71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48731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72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199255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73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1070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74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058315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8775F05-E0BB-42D7-9115-95B3525F4FC6}" type="slidenum">
              <a:rPr lang="en-US" altLang="en-US">
                <a:latin typeface="Times" panose="02020603050405020304" pitchFamily="18" charset="0"/>
              </a:rPr>
              <a:pPr/>
              <a:t>75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The rule of thumb is one method of transition and one type of animation for the whole slideshow. 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Do not have some text flying in, some spiraling, etc. 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Move from slide to slide with one transition, rather than trying out several.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67435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B60B1D5-6915-4153-94E0-FEC336B66030}" type="slidenum">
              <a:rPr lang="en-US" altLang="en-US">
                <a:latin typeface="Times" panose="02020603050405020304" pitchFamily="18" charset="0"/>
              </a:rPr>
              <a:pPr/>
              <a:t>76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52673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8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3436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9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048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26419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419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fld id="{9CBD8662-0732-43E2-8D53-146CC8BE35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11494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15A1-E7BA-4663-9DAA-31FBCEB2D9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204975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309B92-4DB9-4C05-AF4E-E2BCDE17AA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497083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F1576B-5BC5-4580-9FB5-30D13EC8B8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04797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EF4A0D-50B0-4F55-B16F-D9F2172059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579567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0" y="1905000"/>
            <a:ext cx="3771900" cy="1943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762000" y="4000500"/>
            <a:ext cx="3771900" cy="1943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01955E-ECFC-4A8C-B4B8-87359BC560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345462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25A62F-E2E8-4F0C-A9AB-69F2803777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569468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41D9A0-7B63-40F7-94E2-34FAFDDECD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216372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683055-608F-4647-B591-6B1DF4DCD19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832764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CF896A-9F7D-4D98-B135-0D21A90606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465993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4E5876-0EBE-4B36-B70D-5FCA79C2D2A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924041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BF499D-DC3C-46B3-AF07-0901B38E8E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294419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A613A2-CE60-474C-A2D0-6A84262F2D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116912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D4AA95-37B7-4F0F-85E3-78E8AA3CE3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191522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63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3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3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fld id="{E58F9CCE-181F-4BEA-9E36-B2F74D912CAB}" type="slidenum">
              <a:rPr lang="en-US" altLang="en-US"/>
              <a:pPr/>
              <a:t>‹#›</a:t>
            </a:fld>
            <a:endParaRPr lang="en-US" altLang="en-US"/>
          </a:p>
        </p:txBody>
      </p: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263176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63177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anose="05000000000000000000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077912"/>
            <a:ext cx="7531100" cy="2351087"/>
          </a:xfrm>
        </p:spPr>
        <p:txBody>
          <a:bodyPr/>
          <a:lstStyle/>
          <a:p>
            <a:pPr eaLnBrk="1" hangingPunct="1"/>
            <a:r>
              <a:rPr lang="fa-IR" altLang="en-US" sz="3200" i="0" dirty="0">
                <a:cs typeface="B Titr" panose="00000700000000000000" pitchFamily="2" charset="-78"/>
              </a:rPr>
              <a:t>اولين </a:t>
            </a:r>
            <a:r>
              <a:rPr lang="fa-IR" altLang="en-US" sz="3200" i="0" dirty="0" smtClean="0">
                <a:cs typeface="B Titr" panose="00000700000000000000" pitchFamily="2" charset="-78"/>
              </a:rPr>
              <a:t>همايش</a:t>
            </a:r>
            <a:br>
              <a:rPr lang="fa-IR" altLang="en-US" sz="3200" i="0" dirty="0" smtClean="0">
                <a:cs typeface="B Titr" panose="00000700000000000000" pitchFamily="2" charset="-78"/>
              </a:rPr>
            </a:br>
            <a:r>
              <a:rPr lang="fa-IR" altLang="en-US" sz="3200" i="0" dirty="0" smtClean="0">
                <a:solidFill>
                  <a:srgbClr val="FF0000"/>
                </a:solidFill>
                <a:cs typeface="B Titr" panose="00000700000000000000" pitchFamily="2" charset="-78"/>
              </a:rPr>
              <a:t>هوشمندسازي</a:t>
            </a:r>
            <a:r>
              <a:rPr lang="fa-IR" altLang="en-US" sz="3200" i="0" dirty="0" smtClean="0">
                <a:cs typeface="B Titr" panose="00000700000000000000" pitchFamily="2" charset="-78"/>
              </a:rPr>
              <a:t> و </a:t>
            </a:r>
            <a:r>
              <a:rPr lang="fa-IR" altLang="en-US" sz="3200" i="0" dirty="0" smtClean="0">
                <a:solidFill>
                  <a:srgbClr val="FF0000"/>
                </a:solidFill>
                <a:cs typeface="B Titr" panose="00000700000000000000" pitchFamily="2" charset="-78"/>
              </a:rPr>
              <a:t>الكترونيكي كردن فرآيندها</a:t>
            </a:r>
            <a:r>
              <a:rPr lang="fa-IR" altLang="en-US" sz="3200" i="0" dirty="0" smtClean="0">
                <a:cs typeface="B Titr" panose="00000700000000000000" pitchFamily="2" charset="-78"/>
              </a:rPr>
              <a:t> </a:t>
            </a:r>
            <a:br>
              <a:rPr lang="fa-IR" altLang="en-US" sz="3200" i="0" dirty="0" smtClean="0">
                <a:cs typeface="B Titr" panose="00000700000000000000" pitchFamily="2" charset="-78"/>
              </a:rPr>
            </a:br>
            <a:r>
              <a:rPr lang="fa-IR" altLang="en-US" sz="3200" i="0" dirty="0" smtClean="0">
                <a:cs typeface="B Titr" panose="00000700000000000000" pitchFamily="2" charset="-78"/>
              </a:rPr>
              <a:t>در سازمان‌هاي دولتي و خصوصي</a:t>
            </a:r>
            <a:br>
              <a:rPr lang="fa-IR" altLang="en-US" sz="3200" i="0" dirty="0" smtClean="0">
                <a:cs typeface="B Titr" panose="00000700000000000000" pitchFamily="2" charset="-78"/>
              </a:rPr>
            </a:br>
            <a:r>
              <a:rPr lang="fa-IR" altLang="en-US" sz="3200" i="0" dirty="0" smtClean="0">
                <a:cs typeface="B Titr" panose="00000700000000000000" pitchFamily="2" charset="-78"/>
              </a:rPr>
              <a:t>(دي‌ماه 97)</a:t>
            </a:r>
            <a:endParaRPr lang="en-US" altLang="en-US" sz="3200" i="0" dirty="0" smtClean="0">
              <a:cs typeface="B Titr" panose="00000700000000000000" pitchFamily="2" charset="-78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3429000"/>
            <a:ext cx="7696200" cy="2057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fa-IR" altLang="en-US" sz="3200" dirty="0" smtClean="0">
                <a:solidFill>
                  <a:schemeClr val="tx2"/>
                </a:solidFill>
                <a:latin typeface="+mj-lt"/>
                <a:ea typeface="+mj-ea"/>
                <a:cs typeface="B Esfehan" panose="00000700000000000000" pitchFamily="2" charset="-78"/>
              </a:rPr>
              <a:t>اداره کل راه و شهرسازی استان اصفهان</a:t>
            </a:r>
            <a:endParaRPr lang="en-US" altLang="en-US" sz="3200" dirty="0">
              <a:solidFill>
                <a:schemeClr val="tx2"/>
              </a:solidFill>
              <a:latin typeface="+mj-lt"/>
              <a:ea typeface="+mj-ea"/>
              <a:cs typeface="B Esfehan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760" y="487330"/>
            <a:ext cx="596206" cy="59058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درخواستهای اداره فاوا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09670" y="1905000"/>
            <a:ext cx="3348530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3: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درخواست مجوز خدمات </a:t>
            </a:r>
            <a:r>
              <a:rPr lang="en-US" altLang="en-US" sz="2400" dirty="0" smtClean="0">
                <a:cs typeface="B Zar" panose="00000400000000000000" pitchFamily="2" charset="-78"/>
              </a:rPr>
              <a:t>ICT</a:t>
            </a:r>
            <a:endParaRPr lang="fa-IR" altLang="en-US" sz="2400" dirty="0" smtClean="0">
              <a:cs typeface="B Zar" panose="00000400000000000000" pitchFamily="2" charset="-78"/>
            </a:endParaRP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جهت ارائه خدمات سایر سامانه های اداره کل ایجاد می گردد</a:t>
            </a:r>
          </a:p>
          <a:p>
            <a:pPr marL="460375" indent="-401638" algn="just" rtl="1" eaLnBrk="1" hangingPunct="1">
              <a:buSzPct val="120000"/>
            </a:pPr>
            <a:endParaRPr lang="fa-IR" altLang="en-US" sz="2400" dirty="0" smtClean="0">
              <a:cs typeface="B Zar" panose="00000400000000000000" pitchFamily="2" charset="-78"/>
            </a:endParaRP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170" y="1872602"/>
            <a:ext cx="3341235" cy="3975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012946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درخواستهای اداره فاوا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09670" y="1905000"/>
            <a:ext cx="3348530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4: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درخواست بروزرسانی کلمه عبور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جهت بروزرسانی کلمه عبور کارکنان در سامانه های مختلف ایجاد می گردد</a:t>
            </a:r>
          </a:p>
          <a:p>
            <a:pPr marL="460375" indent="-401638" algn="just" rtl="1" eaLnBrk="1" hangingPunct="1">
              <a:buSzPct val="120000"/>
            </a:pPr>
            <a:endParaRPr lang="fa-IR" altLang="en-US" sz="2400" dirty="0" smtClean="0">
              <a:cs typeface="B Zar" panose="00000400000000000000" pitchFamily="2" charset="-78"/>
            </a:endParaRP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525" y="1969610"/>
            <a:ext cx="3763689" cy="2880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53448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درخواستهای اداره فاوا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09670" y="1905000"/>
            <a:ext cx="3348530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5: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درخواست گسترش ارجاعات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جهت گسترش ارجاعات پرسنل در اتوماسیون مکاتبات فرزین ایجاد میگردد</a:t>
            </a:r>
          </a:p>
          <a:p>
            <a:pPr marL="460375" indent="-401638" algn="just" rtl="1" eaLnBrk="1" hangingPunct="1">
              <a:buSzPct val="120000"/>
            </a:pPr>
            <a:endParaRPr lang="fa-IR" altLang="en-US" sz="2400" dirty="0" smtClean="0">
              <a:cs typeface="B Zar" panose="00000400000000000000" pitchFamily="2" charset="-78"/>
            </a:endParaRP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17" y="1969610"/>
            <a:ext cx="3816312" cy="3648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13762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درخواستهای اداره فاوا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09670" y="1905000"/>
            <a:ext cx="3348530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6: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شناسنامه نوت بوک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تهیه شناسنامه سخت افزار</a:t>
            </a:r>
          </a:p>
          <a:p>
            <a:pPr marL="460375" indent="-401638" algn="just" rtl="1" eaLnBrk="1" hangingPunct="1">
              <a:buSzPct val="120000"/>
            </a:pPr>
            <a:endParaRPr lang="fa-IR" altLang="en-US" sz="2400" dirty="0" smtClean="0">
              <a:cs typeface="B Zar" panose="00000400000000000000" pitchFamily="2" charset="-78"/>
            </a:endParaRP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072" y="1905000"/>
            <a:ext cx="2974523" cy="4038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49845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درخواستهای اداره فاوا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09670" y="1905000"/>
            <a:ext cx="3348530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7: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شناسنامه کیس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تهیه شناسنامه سخت افزار</a:t>
            </a:r>
          </a:p>
          <a:p>
            <a:pPr marL="460375" indent="-401638" algn="just" rtl="1" eaLnBrk="1" hangingPunct="1">
              <a:buSzPct val="120000"/>
            </a:pPr>
            <a:endParaRPr lang="fa-IR" altLang="en-US" sz="2400" dirty="0" smtClean="0">
              <a:cs typeface="B Zar" panose="00000400000000000000" pitchFamily="2" charset="-78"/>
            </a:endParaRP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85" y="1905000"/>
            <a:ext cx="3725285" cy="4038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53090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درخواستهای اداره فاوا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09670" y="1905000"/>
            <a:ext cx="3348530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8: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شناسنامه صفحه نمایش و تجهیزات جانبی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تهیه شناسنامه سخت افزار</a:t>
            </a:r>
          </a:p>
          <a:p>
            <a:pPr marL="460375" indent="-401638" algn="just" rtl="1" eaLnBrk="1" hangingPunct="1">
              <a:buSzPct val="120000"/>
            </a:pPr>
            <a:endParaRPr lang="fa-IR" altLang="en-US" sz="2400" dirty="0" smtClean="0">
              <a:cs typeface="B Zar" panose="00000400000000000000" pitchFamily="2" charset="-78"/>
            </a:endParaRP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360" y="1905000"/>
            <a:ext cx="3686880" cy="4038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66370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درخواستهای اداره فاوا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09670" y="1905000"/>
            <a:ext cx="3348530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9: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شناسنامه دستگاههای چاپ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تهیه شناسنامه سخت افزار</a:t>
            </a:r>
          </a:p>
          <a:p>
            <a:pPr marL="460375" indent="-401638" algn="just" rtl="1" eaLnBrk="1" hangingPunct="1">
              <a:buSzPct val="120000"/>
            </a:pPr>
            <a:endParaRPr lang="fa-IR" altLang="en-US" sz="2400" dirty="0" smtClean="0">
              <a:cs typeface="B Zar" panose="00000400000000000000" pitchFamily="2" charset="-78"/>
            </a:endParaRP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50" y="1905000"/>
            <a:ext cx="3994120" cy="4038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66515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25435"/>
            <a:ext cx="7696200" cy="551700"/>
          </a:xfrm>
        </p:spPr>
        <p:txBody>
          <a:bodyPr/>
          <a:lstStyle/>
          <a:p>
            <a:pPr algn="ctr" eaLnBrk="1" hangingPunct="1"/>
            <a:r>
              <a:rPr lang="fa-IR" altLang="en-US" sz="2400" b="1" dirty="0">
                <a:cs typeface="B Yekan" panose="00000400000000000000" pitchFamily="2" charset="-78"/>
              </a:rPr>
              <a:t>معرفي </a:t>
            </a:r>
            <a:r>
              <a:rPr lang="fa-IR" altLang="en-US" sz="2400" b="1" dirty="0" smtClean="0">
                <a:cs typeface="B Yekan" panose="00000400000000000000" pitchFamily="2" charset="-78"/>
              </a:rPr>
              <a:t>فرآیندهای </a:t>
            </a:r>
            <a:r>
              <a:rPr lang="fa-IR" altLang="en-US" sz="2400" b="1" dirty="0">
                <a:cs typeface="B Yekan" panose="00000400000000000000" pitchFamily="2" charset="-78"/>
              </a:rPr>
              <a:t>مکانیزاسیون فرمها و درخواستهای اداره فاوا</a:t>
            </a:r>
            <a:endParaRPr lang="en-US" altLang="en-US" sz="2400" b="1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87950" y="1905000"/>
            <a:ext cx="4270249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فرآیند شماره 1،2،3،4:شناسنامه سخت افزار (کیس، نوت بوک، صفحه نمایش و دستگاههای چاپ)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شرح فرآيند1 : جهت تهیه شناسنامه سخت افزار 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واحدهاي سازماني درگير:اداره فاوا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53" r="32488"/>
          <a:stretch/>
        </p:blipFill>
        <p:spPr>
          <a:xfrm>
            <a:off x="1000335" y="1905000"/>
            <a:ext cx="2918780" cy="3964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85999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25435"/>
            <a:ext cx="7696200" cy="551700"/>
          </a:xfrm>
        </p:spPr>
        <p:txBody>
          <a:bodyPr/>
          <a:lstStyle/>
          <a:p>
            <a:pPr algn="ctr" eaLnBrk="1" hangingPunct="1"/>
            <a:r>
              <a:rPr lang="fa-IR" altLang="en-US" sz="2400" b="1" dirty="0">
                <a:cs typeface="B Yekan" panose="00000400000000000000" pitchFamily="2" charset="-78"/>
              </a:rPr>
              <a:t>معرفي </a:t>
            </a:r>
            <a:r>
              <a:rPr lang="fa-IR" altLang="en-US" sz="2400" b="1" dirty="0" smtClean="0">
                <a:cs typeface="B Yekan" panose="00000400000000000000" pitchFamily="2" charset="-78"/>
              </a:rPr>
              <a:t>فرآیندهای </a:t>
            </a:r>
            <a:r>
              <a:rPr lang="fa-IR" altLang="en-US" sz="2400" b="1" dirty="0">
                <a:cs typeface="B Yekan" panose="00000400000000000000" pitchFamily="2" charset="-78"/>
              </a:rPr>
              <a:t>مکانیزاسیون فرمها و درخواستهای اداره فاوا</a:t>
            </a:r>
            <a:endParaRPr lang="en-US" altLang="en-US" sz="2400" b="1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87950" y="1905000"/>
            <a:ext cx="4270249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فرآیند شماره 5: درخواست پشتیبانی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شرح فرآيند: بر روی فرم درخواست پشتیبانی نرم افزاری و سخت افزاری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واحدهاي سازماني درگير:اداره کل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22" r="28136"/>
          <a:stretch/>
        </p:blipFill>
        <p:spPr>
          <a:xfrm>
            <a:off x="585200" y="1819166"/>
            <a:ext cx="3610070" cy="4210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72624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25435"/>
            <a:ext cx="7696200" cy="551700"/>
          </a:xfrm>
        </p:spPr>
        <p:txBody>
          <a:bodyPr/>
          <a:lstStyle/>
          <a:p>
            <a:pPr algn="ctr" eaLnBrk="1" hangingPunct="1"/>
            <a:r>
              <a:rPr lang="fa-IR" altLang="en-US" sz="2400" b="1" dirty="0">
                <a:cs typeface="B Yekan" panose="00000400000000000000" pitchFamily="2" charset="-78"/>
              </a:rPr>
              <a:t>معرفي </a:t>
            </a:r>
            <a:r>
              <a:rPr lang="fa-IR" altLang="en-US" sz="2400" b="1" dirty="0" smtClean="0">
                <a:cs typeface="B Yekan" panose="00000400000000000000" pitchFamily="2" charset="-78"/>
              </a:rPr>
              <a:t>فرآیندهای </a:t>
            </a:r>
            <a:r>
              <a:rPr lang="fa-IR" altLang="en-US" sz="2400" b="1" dirty="0">
                <a:cs typeface="B Yekan" panose="00000400000000000000" pitchFamily="2" charset="-78"/>
              </a:rPr>
              <a:t>مکانیزاسیون فرمها و درخواستهای اداره فاوا</a:t>
            </a:r>
            <a:endParaRPr lang="en-US" altLang="en-US" sz="2400" b="1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87950" y="1905000"/>
            <a:ext cx="4270249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فرآیند شماره 6: درخواست گسترش ارجاعات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شرح فرآيند: بر روی فرم </a:t>
            </a:r>
            <a:r>
              <a:rPr lang="fa-IR" altLang="en-US" sz="2000" dirty="0">
                <a:cs typeface="B Zar" panose="00000400000000000000" pitchFamily="2" charset="-78"/>
              </a:rPr>
              <a:t>درخواست گسترش ارجاعات </a:t>
            </a:r>
            <a:endParaRPr lang="fa-IR" altLang="en-US" sz="2000" dirty="0" smtClean="0">
              <a:cs typeface="B Zar" panose="00000400000000000000" pitchFamily="2" charset="-78"/>
            </a:endParaRPr>
          </a:p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واحدهاي سازماني درگير:اداره کل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00" y="2238445"/>
            <a:ext cx="3610070" cy="3363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47205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077912"/>
            <a:ext cx="7531100" cy="2351087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fa-IR" altLang="en-US" sz="2000" i="0" dirty="0" smtClean="0">
                <a:cs typeface="B Titr" panose="00000700000000000000" pitchFamily="2" charset="-78"/>
              </a:rPr>
              <a:t>تیم احصاء، بهینه سازی و طراحی فرآیندها و فرمهای اداره کل راه و شهرسازی:</a:t>
            </a:r>
            <a:br>
              <a:rPr lang="fa-IR" altLang="en-US" sz="2000" i="0" dirty="0" smtClean="0">
                <a:cs typeface="B Titr" panose="00000700000000000000" pitchFamily="2" charset="-78"/>
              </a:rPr>
            </a:br>
            <a:r>
              <a:rPr lang="fa-IR" altLang="en-US" sz="2000" i="0" dirty="0" smtClean="0">
                <a:cs typeface="B Titr" panose="00000700000000000000" pitchFamily="2" charset="-78"/>
              </a:rPr>
              <a:t>اداره آمار، فناوری اطلاعات و ارتباطات (فاوا)</a:t>
            </a:r>
            <a:endParaRPr lang="en-US" altLang="en-US" sz="2000" i="0" dirty="0" smtClean="0">
              <a:cs typeface="B Titr" panose="00000700000000000000" pitchFamily="2" charset="-78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3429000"/>
            <a:ext cx="7696200" cy="2057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fa-IR" altLang="en-US" sz="3200" dirty="0" smtClean="0">
                <a:solidFill>
                  <a:schemeClr val="tx2"/>
                </a:solidFill>
                <a:latin typeface="+mj-lt"/>
                <a:ea typeface="+mj-ea"/>
                <a:cs typeface="B Esfehan" panose="00000700000000000000" pitchFamily="2" charset="-78"/>
              </a:rPr>
              <a:t>اداره کل راه و شهرسازی استان اصفهان</a:t>
            </a:r>
            <a:endParaRPr lang="en-US" altLang="en-US" sz="3200" dirty="0">
              <a:solidFill>
                <a:schemeClr val="tx2"/>
              </a:solidFill>
              <a:latin typeface="+mj-lt"/>
              <a:ea typeface="+mj-ea"/>
              <a:cs typeface="B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30728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25435"/>
            <a:ext cx="7696200" cy="551700"/>
          </a:xfrm>
        </p:spPr>
        <p:txBody>
          <a:bodyPr/>
          <a:lstStyle/>
          <a:p>
            <a:pPr algn="ctr" eaLnBrk="1" hangingPunct="1"/>
            <a:r>
              <a:rPr lang="fa-IR" altLang="en-US" sz="2400" b="1" dirty="0">
                <a:cs typeface="B Yekan" panose="00000400000000000000" pitchFamily="2" charset="-78"/>
              </a:rPr>
              <a:t>معرفي </a:t>
            </a:r>
            <a:r>
              <a:rPr lang="fa-IR" altLang="en-US" sz="2400" b="1" dirty="0" smtClean="0">
                <a:cs typeface="B Yekan" panose="00000400000000000000" pitchFamily="2" charset="-78"/>
              </a:rPr>
              <a:t>فرآیندهای </a:t>
            </a:r>
            <a:r>
              <a:rPr lang="fa-IR" altLang="en-US" sz="2400" b="1" dirty="0">
                <a:cs typeface="B Yekan" panose="00000400000000000000" pitchFamily="2" charset="-78"/>
              </a:rPr>
              <a:t>مکانیزاسیون فرمها و درخواستهای اداره فاوا</a:t>
            </a:r>
            <a:endParaRPr lang="en-US" altLang="en-US" sz="2400" b="1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87950" y="1905000"/>
            <a:ext cx="4270249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فرآیند شماره 7: درخواست بروزرسانی کلمه عبور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شرح فرآيند: بر روی </a:t>
            </a:r>
            <a:r>
              <a:rPr lang="fa-IR" altLang="en-US" sz="2000" dirty="0">
                <a:cs typeface="B Zar" panose="00000400000000000000" pitchFamily="2" charset="-78"/>
              </a:rPr>
              <a:t>فرم درخواست بروزرسانی کلمه عبور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واحدهاي سازماني درگير:اداره فاوا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223" y="2238445"/>
            <a:ext cx="1842222" cy="3363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77551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25435"/>
            <a:ext cx="7696200" cy="551700"/>
          </a:xfrm>
        </p:spPr>
        <p:txBody>
          <a:bodyPr/>
          <a:lstStyle/>
          <a:p>
            <a:pPr algn="ctr" eaLnBrk="1" hangingPunct="1"/>
            <a:r>
              <a:rPr lang="fa-IR" altLang="en-US" sz="2400" b="1" dirty="0">
                <a:cs typeface="B Yekan" panose="00000400000000000000" pitchFamily="2" charset="-78"/>
              </a:rPr>
              <a:t>معرفي </a:t>
            </a:r>
            <a:r>
              <a:rPr lang="fa-IR" altLang="en-US" sz="2400" b="1" dirty="0" smtClean="0">
                <a:cs typeface="B Yekan" panose="00000400000000000000" pitchFamily="2" charset="-78"/>
              </a:rPr>
              <a:t>فرآیندهای </a:t>
            </a:r>
            <a:r>
              <a:rPr lang="fa-IR" altLang="en-US" sz="2400" b="1" dirty="0">
                <a:cs typeface="B Yekan" panose="00000400000000000000" pitchFamily="2" charset="-78"/>
              </a:rPr>
              <a:t>مکانیزاسیون فرمها و درخواستهای اداره فاوا</a:t>
            </a:r>
            <a:endParaRPr lang="en-US" altLang="en-US" sz="2400" b="1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48075" y="1905000"/>
            <a:ext cx="3310124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فرآیند شماره 8: درخواست مجوز خدمات </a:t>
            </a:r>
            <a:r>
              <a:rPr lang="en-US" altLang="en-US" sz="2000" dirty="0" smtClean="0">
                <a:cs typeface="B Zar" panose="00000400000000000000" pitchFamily="2" charset="-78"/>
              </a:rPr>
              <a:t>ICT</a:t>
            </a:r>
            <a:endParaRPr lang="fa-IR" altLang="en-US" sz="2000" dirty="0" smtClean="0">
              <a:cs typeface="B Zar" panose="00000400000000000000" pitchFamily="2" charset="-78"/>
            </a:endParaRPr>
          </a:p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شرح فرآيند: بر روی </a:t>
            </a:r>
            <a:r>
              <a:rPr lang="fa-IR" altLang="en-US" sz="2000" dirty="0">
                <a:cs typeface="B Zar" panose="00000400000000000000" pitchFamily="2" charset="-78"/>
              </a:rPr>
              <a:t>فرم درخواست مجوز خدمات </a:t>
            </a:r>
            <a:r>
              <a:rPr lang="en-US" altLang="en-US" sz="2000" dirty="0">
                <a:cs typeface="B Zar" panose="00000400000000000000" pitchFamily="2" charset="-78"/>
              </a:rPr>
              <a:t>ICT </a:t>
            </a:r>
            <a:endParaRPr lang="fa-IR" altLang="en-US" sz="2000" dirty="0" smtClean="0">
              <a:cs typeface="B Zar" panose="00000400000000000000" pitchFamily="2" charset="-78"/>
            </a:endParaRPr>
          </a:p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واحدهاي سازماني درگير:اداره کل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11"/>
          <a:stretch/>
        </p:blipFill>
        <p:spPr>
          <a:xfrm>
            <a:off x="762001" y="2008015"/>
            <a:ext cx="4040429" cy="39355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58335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461195" y="1009485"/>
            <a:ext cx="6912900" cy="706515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000" b="1" dirty="0">
                <a:cs typeface="B Zar" panose="00000400000000000000" pitchFamily="2" charset="-78"/>
              </a:rPr>
              <a:t>عنوان راهكار(</a:t>
            </a:r>
            <a:r>
              <a:rPr lang="en-US" altLang="en-US" sz="2000" b="1" dirty="0">
                <a:cs typeface="B Zar" panose="00000400000000000000" pitchFamily="2" charset="-78"/>
              </a:rPr>
              <a:t>Solution</a:t>
            </a:r>
            <a:r>
              <a:rPr lang="fa-IR" altLang="en-US" sz="2000" b="1" dirty="0" smtClean="0">
                <a:cs typeface="B Zar" panose="00000400000000000000" pitchFamily="2" charset="-78"/>
              </a:rPr>
              <a:t>) 2: </a:t>
            </a:r>
            <a:r>
              <a:rPr lang="fa-IR" altLang="en-US" sz="2000" dirty="0">
                <a:cs typeface="B Zar" panose="00000400000000000000" pitchFamily="2" charset="-78"/>
              </a:rPr>
              <a:t>مکانیزاسیون فرمها و درخواست های اداره پشتیبانی، توسعه منابع انسانی و تحول اداری</a:t>
            </a:r>
            <a:br>
              <a:rPr lang="fa-IR" altLang="en-US" sz="2000" dirty="0">
                <a:cs typeface="B Zar" panose="00000400000000000000" pitchFamily="2" charset="-78"/>
              </a:rPr>
            </a:br>
            <a:endParaRPr lang="fa-IR" altLang="en-US" sz="2000" b="1" dirty="0">
              <a:cs typeface="B Zar" panose="00000400000000000000" pitchFamily="2" charset="-78"/>
            </a:endParaRPr>
          </a:p>
        </p:txBody>
      </p:sp>
      <p:sp>
        <p:nvSpPr>
          <p:cNvPr id="6147" name="Rectangle 1027"/>
          <p:cNvSpPr>
            <a:spLocks noGrp="1" noChangeArrowheads="1"/>
          </p:cNvSpPr>
          <p:nvPr>
            <p:ph type="body" idx="4294967295"/>
          </p:nvPr>
        </p:nvSpPr>
        <p:spPr>
          <a:xfrm>
            <a:off x="808038" y="2046420"/>
            <a:ext cx="7772400" cy="3994119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تهيه كننده/ تهيه كنندگان: اداره آمار، فناوری اطلاعات و ارتباطات (فاوا)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تعداد فرم اصلي:19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تعداد فرم پایه: 2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تعداد فرآيند طراحي شده:4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معرفي شخص مشمول جايزه نفيس (در صورت برنده شدن) :</a:t>
            </a:r>
            <a:r>
              <a:rPr lang="fa-IR" altLang="en-US" sz="2400" dirty="0">
                <a:cs typeface="B Zar" panose="00000400000000000000" pitchFamily="2" charset="-78"/>
              </a:rPr>
              <a:t>اداره آمار، فناوری اطلاعات و ارتباطات (فاوا)، اداره کل راه  شهرسازی</a:t>
            </a:r>
          </a:p>
          <a:p>
            <a:pPr marL="460375" indent="-401638" algn="r" rtl="1" eaLnBrk="1" hangingPunct="1">
              <a:buSzPct val="120000"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434352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</a:t>
            </a:r>
            <a:r>
              <a:rPr lang="fa-IR" altLang="en-US" sz="2800" smtClean="0">
                <a:cs typeface="B Yekan" panose="00000400000000000000" pitchFamily="2" charset="-78"/>
              </a:rPr>
              <a:t>درخواستهای امور اداری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6050" y="1905000"/>
            <a:ext cx="3502150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1: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درخواست جنس از انبار 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جهت درخواست جنس از انبار توسط متقاضیان ایجاد می گردد</a:t>
            </a:r>
            <a:endParaRPr lang="fa-IR" altLang="en-US" sz="2400" dirty="0">
              <a:cs typeface="B Zar" panose="00000400000000000000" pitchFamily="2" charset="-78"/>
            </a:endParaRP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دارای فرآیند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40" y="1905000"/>
            <a:ext cx="3763690" cy="3828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6668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</a:t>
            </a:r>
            <a:r>
              <a:rPr lang="fa-IR" altLang="en-US" sz="2800" smtClean="0">
                <a:cs typeface="B Yekan" panose="00000400000000000000" pitchFamily="2" charset="-78"/>
              </a:rPr>
              <a:t>درخواستهای امور اداری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6050" y="1905000"/>
            <a:ext cx="3502150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2: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درخواست معرفینامه جهت اخذ وام از بانک ویژه شاغلین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توسط شخص متقاضی ایجاد و پس از تکمیل اطلاعات توسط ضامنین و مسئولین در 6 نوع قالب نامه چاپ می شود.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دارای فرآیند</a:t>
            </a: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34" y="1905000"/>
            <a:ext cx="3341235" cy="4135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18608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</a:t>
            </a:r>
            <a:r>
              <a:rPr lang="fa-IR" altLang="en-US" sz="2800" smtClean="0">
                <a:cs typeface="B Yekan" panose="00000400000000000000" pitchFamily="2" charset="-78"/>
              </a:rPr>
              <a:t>درخواستهای امور اداری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6050" y="1905000"/>
            <a:ext cx="3502150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</a:t>
            </a:r>
            <a:r>
              <a:rPr lang="fa-IR" altLang="en-US" sz="2400" dirty="0">
                <a:cs typeface="B Zar" panose="00000400000000000000" pitchFamily="2" charset="-78"/>
              </a:rPr>
              <a:t>3</a:t>
            </a:r>
            <a:r>
              <a:rPr lang="fa-IR" altLang="en-US" sz="2400" dirty="0" smtClean="0">
                <a:cs typeface="B Zar" panose="00000400000000000000" pitchFamily="2" charset="-78"/>
              </a:rPr>
              <a:t>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برگ ماموریت اداری روزانه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دارای فرآیند</a:t>
            </a: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34" y="1905000"/>
            <a:ext cx="3494856" cy="38739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91175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</a:t>
            </a:r>
            <a:r>
              <a:rPr lang="fa-IR" altLang="en-US" sz="2800" smtClean="0">
                <a:cs typeface="B Yekan" panose="00000400000000000000" pitchFamily="2" charset="-78"/>
              </a:rPr>
              <a:t>درخواستهای امور اداری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6050" y="1905000"/>
            <a:ext cx="3502150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4: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ارزیابی عملکرد کارمندان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دارای فرآیند</a:t>
            </a: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30" y="1907745"/>
            <a:ext cx="4070930" cy="4209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08274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</a:t>
            </a:r>
            <a:r>
              <a:rPr lang="fa-IR" altLang="en-US" sz="2800" smtClean="0">
                <a:cs typeface="B Yekan" panose="00000400000000000000" pitchFamily="2" charset="-78"/>
              </a:rPr>
              <a:t>درخواستهای امور اداری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95925" y="1905000"/>
            <a:ext cx="446227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5،6،7،8،9،10: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های  ارزشیابی( مدیران قراردادی، مدیران رسمی و پیمانی،کارکنان قراردادی،کارشناسان قراردادی،کارشناسان رسمی و پیمانی، سرپرستان  و مدیران رسمی و پیمانی)</a:t>
            </a: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00" y="1907745"/>
            <a:ext cx="2726755" cy="4209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99304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</a:t>
            </a:r>
            <a:r>
              <a:rPr lang="fa-IR" altLang="en-US" sz="2800" smtClean="0">
                <a:cs typeface="B Yekan" panose="00000400000000000000" pitchFamily="2" charset="-78"/>
              </a:rPr>
              <a:t>درخواستهای امور اداری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95925" y="1905000"/>
            <a:ext cx="4462275" cy="175443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11: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درخواست جنس از تامین کننده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توسط متقاضیان خرید کالا و خدمات ایجاد میگردد.</a:t>
            </a: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00" y="2129788"/>
            <a:ext cx="2726755" cy="3765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25" y="3582620"/>
            <a:ext cx="2803565" cy="2293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069276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</a:t>
            </a:r>
            <a:r>
              <a:rPr lang="fa-IR" altLang="en-US" sz="2800" smtClean="0">
                <a:cs typeface="B Yekan" panose="00000400000000000000" pitchFamily="2" charset="-78"/>
              </a:rPr>
              <a:t>درخواستهای امور اداری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95925" y="1905000"/>
            <a:ext cx="446227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12: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مشخصات واجدین شرایط ارتقاء</a:t>
            </a: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44" y="1904999"/>
            <a:ext cx="3860951" cy="39051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6579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88252" y="740651"/>
            <a:ext cx="4147740" cy="384050"/>
          </a:xfrm>
        </p:spPr>
        <p:txBody>
          <a:bodyPr/>
          <a:lstStyle/>
          <a:p>
            <a:pPr algn="r" rtl="1" eaLnBrk="1" hangingPunct="1"/>
            <a:r>
              <a:rPr lang="fa-IR" altLang="en-US" sz="2400" i="0" dirty="0" smtClean="0">
                <a:cs typeface="B Titr" panose="00000700000000000000" pitchFamily="2" charset="-78"/>
              </a:rPr>
              <a:t>عناوین راه کارهای</a:t>
            </a:r>
            <a:r>
              <a:rPr lang="fa-IR" altLang="en-US" sz="2400" dirty="0" smtClean="0">
                <a:cs typeface="B Yekan" panose="00000400000000000000" pitchFamily="2" charset="-78"/>
              </a:rPr>
              <a:t> </a:t>
            </a:r>
            <a:r>
              <a:rPr lang="fa-IR" altLang="en-US" sz="2400" i="0" dirty="0" smtClean="0">
                <a:cs typeface="B Titr" panose="00000700000000000000" pitchFamily="2" charset="-78"/>
              </a:rPr>
              <a:t>ارائه شده:</a:t>
            </a:r>
            <a:br>
              <a:rPr lang="fa-IR" altLang="en-US" sz="2400" i="0" dirty="0" smtClean="0">
                <a:cs typeface="B Titr" panose="00000700000000000000" pitchFamily="2" charset="-78"/>
              </a:rPr>
            </a:br>
            <a:endParaRPr lang="en-US" altLang="en-US" sz="2400" i="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3429000"/>
            <a:ext cx="7696200" cy="2057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fa-IR" altLang="en-US" sz="2800" dirty="0" smtClean="0">
                <a:solidFill>
                  <a:schemeClr val="tx2"/>
                </a:solidFill>
                <a:latin typeface="+mj-lt"/>
                <a:ea typeface="+mj-ea"/>
                <a:cs typeface="B Esfehan" panose="00000700000000000000" pitchFamily="2" charset="-78"/>
              </a:rPr>
              <a:t>اداره کل راه و شهرسازی استان اصفهان</a:t>
            </a:r>
            <a:endParaRPr lang="en-US" altLang="en-US" sz="2800" dirty="0" smtClean="0">
              <a:solidFill>
                <a:schemeClr val="tx2"/>
              </a:solidFill>
              <a:latin typeface="+mj-lt"/>
              <a:ea typeface="+mj-ea"/>
              <a:cs typeface="B Esfehan" panose="00000700000000000000" pitchFamily="2" charset="-78"/>
            </a:endParaRPr>
          </a:p>
          <a:p>
            <a:pPr eaLnBrk="1" hangingPunct="1">
              <a:lnSpc>
                <a:spcPct val="90000"/>
              </a:lnSpc>
            </a:pPr>
            <a:endParaRPr lang="en-US" altLang="en-US" sz="2800" dirty="0">
              <a:solidFill>
                <a:schemeClr val="tx2"/>
              </a:solidFill>
              <a:latin typeface="+mj-lt"/>
              <a:ea typeface="+mj-ea"/>
              <a:cs typeface="B Esfehan" panose="00000700000000000000" pitchFamily="2" charset="-78"/>
            </a:endParaRPr>
          </a:p>
        </p:txBody>
      </p:sp>
      <p:sp>
        <p:nvSpPr>
          <p:cNvPr id="7" name="Rectangle 1027"/>
          <p:cNvSpPr txBox="1">
            <a:spLocks noChangeArrowheads="1"/>
          </p:cNvSpPr>
          <p:nvPr/>
        </p:nvSpPr>
        <p:spPr bwMode="auto">
          <a:xfrm>
            <a:off x="762000" y="1124701"/>
            <a:ext cx="7772400" cy="2150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l"/>
              <a:defRPr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573087" indent="-514350" algn="r" rtl="1" eaLnBrk="1" hangingPunct="1">
              <a:buSzPct val="120000"/>
              <a:buFont typeface="+mj-lt"/>
              <a:buAutoNum type="arabicPeriod"/>
            </a:pPr>
            <a:r>
              <a:rPr lang="fa-IR" altLang="en-US" sz="2000" kern="0" dirty="0" smtClean="0">
                <a:cs typeface="B Zar" panose="00000400000000000000" pitchFamily="2" charset="-78"/>
              </a:rPr>
              <a:t>مکانیزاسیون فرمها و درخواستهای اداره آمار، فناوری اطلاعات و ارتباطات </a:t>
            </a:r>
          </a:p>
          <a:p>
            <a:pPr marL="573087" indent="-514350" algn="r" rtl="1" eaLnBrk="1" hangingPunct="1">
              <a:buSzPct val="120000"/>
              <a:buFont typeface="+mj-lt"/>
              <a:buAutoNum type="arabicPeriod"/>
            </a:pPr>
            <a:r>
              <a:rPr lang="fa-IR" altLang="en-US" sz="2000" kern="0" dirty="0" smtClean="0">
                <a:cs typeface="B Zar" panose="00000400000000000000" pitchFamily="2" charset="-78"/>
              </a:rPr>
              <a:t>مکانیزاسیون فرمها و درخواست های اداره پشتیبانی، توسعه منابع انسانی و تحول اداری</a:t>
            </a:r>
          </a:p>
          <a:p>
            <a:pPr marL="573087" indent="-514350" algn="r" rtl="1" eaLnBrk="1" hangingPunct="1">
              <a:buSzPct val="120000"/>
              <a:buFont typeface="+mj-lt"/>
              <a:buAutoNum type="arabicPeriod"/>
            </a:pPr>
            <a:r>
              <a:rPr lang="fa-IR" altLang="en-US" sz="2000" kern="0" dirty="0" smtClean="0">
                <a:cs typeface="B Zar" panose="00000400000000000000" pitchFamily="2" charset="-78"/>
              </a:rPr>
              <a:t>مکانیزاسیون جلسات</a:t>
            </a:r>
          </a:p>
          <a:p>
            <a:pPr marL="573087" indent="-514350" algn="r" rtl="1" eaLnBrk="1" hangingPunct="1">
              <a:buSzPct val="120000"/>
              <a:buFont typeface="+mj-lt"/>
              <a:buAutoNum type="arabicPeriod"/>
            </a:pPr>
            <a:r>
              <a:rPr lang="fa-IR" altLang="en-US" sz="2000" kern="0" dirty="0" smtClean="0">
                <a:cs typeface="B Zar" panose="00000400000000000000" pitchFamily="2" charset="-78"/>
              </a:rPr>
              <a:t>مکانیزاسیون مکاتبات اداره پیمان و رسیدگی</a:t>
            </a:r>
          </a:p>
          <a:p>
            <a:pPr marL="573087" indent="-514350" algn="r" rtl="1" eaLnBrk="1" hangingPunct="1">
              <a:buSzPct val="120000"/>
              <a:buFont typeface="+mj-lt"/>
              <a:buAutoNum type="arabicPeriod"/>
            </a:pPr>
            <a:r>
              <a:rPr lang="fa-IR" altLang="en-US" sz="2000" kern="0" dirty="0" smtClean="0">
                <a:cs typeface="B Zar" panose="00000400000000000000" pitchFamily="2" charset="-78"/>
              </a:rPr>
              <a:t>مکانیزاسیون مکاتبات ذیحسابی</a:t>
            </a:r>
          </a:p>
          <a:p>
            <a:pPr marL="58737" indent="0" algn="r" rtl="1" eaLnBrk="1" hangingPunct="1">
              <a:buSzPct val="120000"/>
              <a:buNone/>
            </a:pPr>
            <a:endParaRPr lang="en-US" altLang="en-US" sz="2000" kern="0" dirty="0" smtClean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30634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</a:t>
            </a:r>
            <a:r>
              <a:rPr lang="fa-IR" altLang="en-US" sz="2800" smtClean="0">
                <a:cs typeface="B Yekan" panose="00000400000000000000" pitchFamily="2" charset="-78"/>
              </a:rPr>
              <a:t>درخواستهای امور اداری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95925" y="1905000"/>
            <a:ext cx="446227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13: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تعهد نامه و معرفی پرسنل شرکتی</a:t>
            </a: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15" y="1904999"/>
            <a:ext cx="2801943" cy="39051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30487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</a:t>
            </a:r>
            <a:r>
              <a:rPr lang="fa-IR" altLang="en-US" sz="2800" smtClean="0">
                <a:cs typeface="B Yekan" panose="00000400000000000000" pitchFamily="2" charset="-78"/>
              </a:rPr>
              <a:t>درخواستهای امور اداری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95925" y="1905000"/>
            <a:ext cx="446227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14: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گواهی نامه محاسباتی بیمه کارکنان</a:t>
            </a: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15" y="1918498"/>
            <a:ext cx="2801943" cy="387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93880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</a:t>
            </a:r>
            <a:r>
              <a:rPr lang="fa-IR" altLang="en-US" sz="2800" smtClean="0">
                <a:cs typeface="B Yekan" panose="00000400000000000000" pitchFamily="2" charset="-78"/>
              </a:rPr>
              <a:t>درخواستهای امور اداری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56785" y="1905000"/>
            <a:ext cx="400141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15: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صورت حقوق و مزایا و کسور بازنشستگی</a:t>
            </a: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68" y="1918498"/>
            <a:ext cx="3228872" cy="387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46695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</a:t>
            </a:r>
            <a:r>
              <a:rPr lang="fa-IR" altLang="en-US" sz="2800" smtClean="0">
                <a:cs typeface="B Yekan" panose="00000400000000000000" pitchFamily="2" charset="-78"/>
              </a:rPr>
              <a:t>درخواستهای امور اداری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56785" y="1905000"/>
            <a:ext cx="400141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16: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سوابق خدمات دولتی</a:t>
            </a: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68" y="1977112"/>
            <a:ext cx="3574517" cy="389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47884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</a:t>
            </a:r>
            <a:r>
              <a:rPr lang="fa-IR" altLang="en-US" sz="2800" smtClean="0">
                <a:cs typeface="B Yekan" panose="00000400000000000000" pitchFamily="2" charset="-78"/>
              </a:rPr>
              <a:t>درخواستهای امور اداری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56785" y="1905000"/>
            <a:ext cx="400141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17: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سوابق خدمات دولتی</a:t>
            </a: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68" y="1977112"/>
            <a:ext cx="3574517" cy="389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209734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</a:t>
            </a:r>
            <a:r>
              <a:rPr lang="fa-IR" altLang="en-US" sz="2800" smtClean="0">
                <a:cs typeface="B Yekan" panose="00000400000000000000" pitchFamily="2" charset="-78"/>
              </a:rPr>
              <a:t>درخواستهای امور اداری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56785" y="1905000"/>
            <a:ext cx="400141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18: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اعلام وضعیت مرخصی استفاده شده مستخدم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فرآیند دارد</a:t>
            </a: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68" y="1977112"/>
            <a:ext cx="3574517" cy="389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72305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درخواستهای امور اداری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56785" y="1905000"/>
            <a:ext cx="400141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19: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تشخیص و ارزیابی مشاغل تخصصی و تحقیقی شماره 1، ارتقاء گروه امتیازی </a:t>
            </a: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36" y="1815990"/>
            <a:ext cx="3072400" cy="41276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89702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25435"/>
            <a:ext cx="7696200" cy="551700"/>
          </a:xfrm>
        </p:spPr>
        <p:txBody>
          <a:bodyPr/>
          <a:lstStyle/>
          <a:p>
            <a:pPr algn="ctr" eaLnBrk="1" hangingPunct="1"/>
            <a:r>
              <a:rPr lang="fa-IR" altLang="en-US" sz="2400" b="1" dirty="0">
                <a:cs typeface="B Yekan" panose="00000400000000000000" pitchFamily="2" charset="-78"/>
              </a:rPr>
              <a:t>معرفي </a:t>
            </a:r>
            <a:r>
              <a:rPr lang="fa-IR" altLang="en-US" sz="2400" b="1" dirty="0" smtClean="0">
                <a:cs typeface="B Yekan" panose="00000400000000000000" pitchFamily="2" charset="-78"/>
              </a:rPr>
              <a:t>فرآیندهای </a:t>
            </a:r>
            <a:r>
              <a:rPr lang="fa-IR" altLang="en-US" sz="2400" b="1" dirty="0">
                <a:cs typeface="B Yekan" panose="00000400000000000000" pitchFamily="2" charset="-78"/>
              </a:rPr>
              <a:t>مکانیزاسیون فرمها و درخواستهای امور اداری</a:t>
            </a:r>
            <a:endParaRPr lang="en-US" altLang="en-US" sz="2400" b="1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48075" y="1905000"/>
            <a:ext cx="3310124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فرآیند شماره 1: درخواست معرفینامه جهت اخذ وام از بانک ویژه شاغلین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شرح فرآيند: بر روی </a:t>
            </a:r>
            <a:r>
              <a:rPr lang="fa-IR" altLang="en-US" sz="2000" dirty="0">
                <a:cs typeface="B Zar" panose="00000400000000000000" pitchFamily="2" charset="-78"/>
              </a:rPr>
              <a:t>فرم معرفینامه جهت اخذ وام از بانک ویژه شاغلین </a:t>
            </a:r>
            <a:endParaRPr lang="fa-IR" altLang="en-US" sz="2000" dirty="0" smtClean="0">
              <a:cs typeface="B Zar" panose="00000400000000000000" pitchFamily="2" charset="-78"/>
            </a:endParaRPr>
          </a:p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واحدهاي سازماني درگير: اداره کل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91" r="26893"/>
          <a:stretch/>
        </p:blipFill>
        <p:spPr>
          <a:xfrm>
            <a:off x="761999" y="1891979"/>
            <a:ext cx="3958277" cy="3726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94402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25435"/>
            <a:ext cx="7696200" cy="551700"/>
          </a:xfrm>
        </p:spPr>
        <p:txBody>
          <a:bodyPr/>
          <a:lstStyle/>
          <a:p>
            <a:pPr algn="ctr" eaLnBrk="1" hangingPunct="1"/>
            <a:r>
              <a:rPr lang="fa-IR" altLang="en-US" sz="2400" b="1" dirty="0">
                <a:cs typeface="B Yekan" panose="00000400000000000000" pitchFamily="2" charset="-78"/>
              </a:rPr>
              <a:t>معرفي </a:t>
            </a:r>
            <a:r>
              <a:rPr lang="fa-IR" altLang="en-US" sz="2400" b="1" dirty="0" smtClean="0">
                <a:cs typeface="B Yekan" panose="00000400000000000000" pitchFamily="2" charset="-78"/>
              </a:rPr>
              <a:t>فرآیندهای </a:t>
            </a:r>
            <a:r>
              <a:rPr lang="fa-IR" altLang="en-US" sz="2400" b="1" dirty="0">
                <a:cs typeface="B Yekan" panose="00000400000000000000" pitchFamily="2" charset="-78"/>
              </a:rPr>
              <a:t>مکانیزاسیون فرمها و درخواستهای امور اداری</a:t>
            </a:r>
            <a:endParaRPr lang="en-US" altLang="en-US" sz="2400" b="1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79240" y="1905000"/>
            <a:ext cx="3578959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فرآیند شماره </a:t>
            </a:r>
            <a:r>
              <a:rPr lang="fa-IR" altLang="en-US" sz="2000" dirty="0">
                <a:cs typeface="B Zar" panose="00000400000000000000" pitchFamily="2" charset="-78"/>
              </a:rPr>
              <a:t>2</a:t>
            </a:r>
            <a:r>
              <a:rPr lang="fa-IR" altLang="en-US" sz="2000" dirty="0" smtClean="0">
                <a:cs typeface="B Zar" panose="00000400000000000000" pitchFamily="2" charset="-78"/>
              </a:rPr>
              <a:t>: ارزیابی کارکنان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شرح فرآيند: بر روی </a:t>
            </a:r>
            <a:r>
              <a:rPr lang="fa-IR" altLang="en-US" sz="2000" dirty="0">
                <a:cs typeface="B Zar" panose="00000400000000000000" pitchFamily="2" charset="-78"/>
              </a:rPr>
              <a:t>فرم </a:t>
            </a:r>
            <a:r>
              <a:rPr lang="fa-IR" altLang="en-US" sz="2000" dirty="0" smtClean="0">
                <a:cs typeface="B Zar" panose="00000400000000000000" pitchFamily="2" charset="-78"/>
              </a:rPr>
              <a:t>ارزیابی کارکنان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واحدهاي سازماني درگير: امور اداری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202175"/>
            <a:ext cx="4040429" cy="3444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37628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25435"/>
            <a:ext cx="7696200" cy="551700"/>
          </a:xfrm>
        </p:spPr>
        <p:txBody>
          <a:bodyPr/>
          <a:lstStyle/>
          <a:p>
            <a:pPr algn="ctr" eaLnBrk="1" hangingPunct="1"/>
            <a:r>
              <a:rPr lang="fa-IR" altLang="en-US" sz="2400" b="1" dirty="0">
                <a:cs typeface="B Yekan" panose="00000400000000000000" pitchFamily="2" charset="-78"/>
              </a:rPr>
              <a:t>معرفي </a:t>
            </a:r>
            <a:r>
              <a:rPr lang="fa-IR" altLang="en-US" sz="2400" b="1" dirty="0" smtClean="0">
                <a:cs typeface="B Yekan" panose="00000400000000000000" pitchFamily="2" charset="-78"/>
              </a:rPr>
              <a:t>فرآیندهای </a:t>
            </a:r>
            <a:r>
              <a:rPr lang="fa-IR" altLang="en-US" sz="2400" b="1" dirty="0">
                <a:cs typeface="B Yekan" panose="00000400000000000000" pitchFamily="2" charset="-78"/>
              </a:rPr>
              <a:t>مکانیزاسیون فرمها و درخواستهای امور اداری</a:t>
            </a:r>
            <a:endParaRPr lang="en-US" altLang="en-US" sz="2400" b="1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48075" y="1905000"/>
            <a:ext cx="3310124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فرآیند شماره 3: برگ ماموریت اداری روزانه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شرح فرآيند: بر روی </a:t>
            </a:r>
            <a:r>
              <a:rPr lang="fa-IR" altLang="en-US" sz="2000" dirty="0">
                <a:cs typeface="B Zar" panose="00000400000000000000" pitchFamily="2" charset="-78"/>
              </a:rPr>
              <a:t>فرم برگ ماموریت اداری روزانه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واحدهاي سازماني درگير: اداره کل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276850"/>
            <a:ext cx="4040429" cy="2862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83089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341570" y="1316725"/>
            <a:ext cx="4147740" cy="38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pPr algn="r" rtl="1" eaLnBrk="1" hangingPunct="1"/>
            <a:r>
              <a:rPr lang="fa-IR" altLang="en-US" sz="2400" kern="0" dirty="0" smtClean="0">
                <a:cs typeface="B Titr" panose="00000700000000000000" pitchFamily="2" charset="-78"/>
              </a:rPr>
              <a:t>عناوین راه کارهای</a:t>
            </a:r>
            <a:r>
              <a:rPr lang="fa-IR" altLang="en-US" sz="2400" kern="0" dirty="0" smtClean="0">
                <a:cs typeface="B Yekan" panose="00000400000000000000" pitchFamily="2" charset="-78"/>
              </a:rPr>
              <a:t> </a:t>
            </a:r>
            <a:r>
              <a:rPr lang="fa-IR" altLang="en-US" sz="2400" kern="0" dirty="0" smtClean="0">
                <a:cs typeface="B Titr" panose="00000700000000000000" pitchFamily="2" charset="-78"/>
              </a:rPr>
              <a:t>ارائه شده:</a:t>
            </a:r>
            <a:br>
              <a:rPr lang="fa-IR" altLang="en-US" sz="2400" kern="0" dirty="0" smtClean="0">
                <a:cs typeface="B Titr" panose="00000700000000000000" pitchFamily="2" charset="-78"/>
              </a:rPr>
            </a:br>
            <a:endParaRPr lang="en-US" altLang="en-US" sz="2400" kern="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6" name="Rectangle 1027"/>
          <p:cNvSpPr txBox="1">
            <a:spLocks noChangeArrowheads="1"/>
          </p:cNvSpPr>
          <p:nvPr/>
        </p:nvSpPr>
        <p:spPr bwMode="auto">
          <a:xfrm>
            <a:off x="722074" y="2046420"/>
            <a:ext cx="7772400" cy="2150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l"/>
              <a:defRPr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515937" indent="-457200" algn="r" rtl="1" eaLnBrk="1" hangingPunct="1">
              <a:buSzPct val="120000"/>
              <a:buAutoNum type="arabicPeriod" startAt="6"/>
            </a:pPr>
            <a:r>
              <a:rPr lang="fa-IR" altLang="en-US" sz="2000" kern="0" dirty="0" smtClean="0">
                <a:cs typeface="B Zar" panose="00000400000000000000" pitchFamily="2" charset="-78"/>
              </a:rPr>
              <a:t>مکانیزاسیون مکاتبات اداره حقوقی</a:t>
            </a:r>
          </a:p>
          <a:p>
            <a:pPr marL="515937" indent="-457200" algn="r" rtl="1" eaLnBrk="1" hangingPunct="1">
              <a:buSzPct val="120000"/>
              <a:buAutoNum type="arabicPeriod" startAt="6"/>
            </a:pPr>
            <a:r>
              <a:rPr lang="fa-IR" altLang="en-US" sz="2000" kern="0" dirty="0" smtClean="0">
                <a:cs typeface="B Zar" panose="00000400000000000000" pitchFamily="2" charset="-78"/>
              </a:rPr>
              <a:t>مکانیزاسیون مکاتبات معاونت مهندسی و ساخت</a:t>
            </a:r>
          </a:p>
          <a:p>
            <a:pPr marL="515937" indent="-457200" algn="r" rtl="1" eaLnBrk="1" hangingPunct="1">
              <a:buSzPct val="120000"/>
              <a:buFont typeface="Wingdings" panose="05000000000000000000" pitchFamily="2" charset="2"/>
              <a:buAutoNum type="arabicPeriod" startAt="6"/>
            </a:pPr>
            <a:r>
              <a:rPr lang="fa-IR" altLang="en-US" sz="2000" kern="0" dirty="0">
                <a:cs typeface="B Zar" panose="00000400000000000000" pitchFamily="2" charset="-78"/>
              </a:rPr>
              <a:t>مکانیزاسیون فرمها و درخواستهای اداره حراست</a:t>
            </a:r>
          </a:p>
          <a:p>
            <a:pPr marL="515937" indent="-457200" algn="r" rtl="1" eaLnBrk="1" hangingPunct="1">
              <a:buSzPct val="120000"/>
              <a:buFont typeface="Wingdings" panose="05000000000000000000" pitchFamily="2" charset="2"/>
              <a:buAutoNum type="arabicPeriod" startAt="6"/>
            </a:pPr>
            <a:r>
              <a:rPr lang="fa-IR" altLang="en-US" sz="2000" kern="0" dirty="0" smtClean="0">
                <a:cs typeface="B Zar" panose="00000400000000000000" pitchFamily="2" charset="-78"/>
              </a:rPr>
              <a:t>یکپارچه </a:t>
            </a:r>
            <a:r>
              <a:rPr lang="fa-IR" altLang="en-US" sz="2000" kern="0" dirty="0">
                <a:cs typeface="B Zar" panose="00000400000000000000" pitchFamily="2" charset="-78"/>
              </a:rPr>
              <a:t>سازی اتوماسیون اداری مکاتبات و </a:t>
            </a:r>
            <a:r>
              <a:rPr lang="fa-IR" altLang="en-US" sz="2000" kern="0" dirty="0" smtClean="0">
                <a:cs typeface="B Zar" panose="00000400000000000000" pitchFamily="2" charset="-78"/>
              </a:rPr>
              <a:t>میز خدمت الکترونیک</a:t>
            </a:r>
          </a:p>
          <a:p>
            <a:pPr marL="515937" indent="-457200" algn="r" rtl="1" eaLnBrk="1" hangingPunct="1">
              <a:buSzPct val="120000"/>
              <a:buAutoNum type="arabicPeriod" startAt="6"/>
            </a:pPr>
            <a:endParaRPr lang="en-US" altLang="en-US" sz="2000" kern="0" dirty="0" smtClean="0">
              <a:cs typeface="B Zar" panose="00000400000000000000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25435"/>
            <a:ext cx="7696200" cy="551700"/>
          </a:xfrm>
        </p:spPr>
        <p:txBody>
          <a:bodyPr/>
          <a:lstStyle/>
          <a:p>
            <a:pPr algn="ctr" eaLnBrk="1" hangingPunct="1"/>
            <a:r>
              <a:rPr lang="fa-IR" altLang="en-US" sz="2400" b="1" dirty="0">
                <a:cs typeface="B Yekan" panose="00000400000000000000" pitchFamily="2" charset="-78"/>
              </a:rPr>
              <a:t>معرفي </a:t>
            </a:r>
            <a:r>
              <a:rPr lang="fa-IR" altLang="en-US" sz="2400" b="1" dirty="0" smtClean="0">
                <a:cs typeface="B Yekan" panose="00000400000000000000" pitchFamily="2" charset="-78"/>
              </a:rPr>
              <a:t>فرآیندهای </a:t>
            </a:r>
            <a:r>
              <a:rPr lang="fa-IR" altLang="en-US" sz="2400" b="1" dirty="0">
                <a:cs typeface="B Yekan" panose="00000400000000000000" pitchFamily="2" charset="-78"/>
              </a:rPr>
              <a:t>مکانیزاسیون فرمها و درخواستهای امور اداری</a:t>
            </a:r>
            <a:endParaRPr lang="en-US" altLang="en-US" sz="2400" b="1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6050" y="1905000"/>
            <a:ext cx="3502149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فرآیند شماره 4: فرآیند اعلام وضعیت مرخصی استفاده شده مستخدم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شرح فرآيند: بر روی </a:t>
            </a:r>
            <a:r>
              <a:rPr lang="fa-IR" altLang="en-US" sz="2000" dirty="0">
                <a:cs typeface="B Zar" panose="00000400000000000000" pitchFamily="2" charset="-78"/>
              </a:rPr>
              <a:t>فرم اعلام وضعیت مرخصی استفاده شده </a:t>
            </a:r>
            <a:r>
              <a:rPr lang="fa-IR" altLang="en-US" sz="2000" dirty="0" smtClean="0">
                <a:cs typeface="B Zar" panose="00000400000000000000" pitchFamily="2" charset="-78"/>
              </a:rPr>
              <a:t>مستخدم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000" dirty="0" smtClean="0">
                <a:cs typeface="B Zar" panose="00000400000000000000" pitchFamily="2" charset="-78"/>
              </a:rPr>
              <a:t> واحدهاي سازماني درگير: اداره کل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87" r="26075"/>
          <a:stretch/>
        </p:blipFill>
        <p:spPr>
          <a:xfrm>
            <a:off x="885120" y="2046420"/>
            <a:ext cx="3917310" cy="3945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5693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461195" y="1009485"/>
            <a:ext cx="6912900" cy="706515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000" b="1" dirty="0">
                <a:cs typeface="B Zar" panose="00000400000000000000" pitchFamily="2" charset="-78"/>
              </a:rPr>
              <a:t>عنوان راهكار(</a:t>
            </a:r>
            <a:r>
              <a:rPr lang="en-US" altLang="en-US" sz="2000" b="1" dirty="0">
                <a:cs typeface="B Zar" panose="00000400000000000000" pitchFamily="2" charset="-78"/>
              </a:rPr>
              <a:t>Solution</a:t>
            </a:r>
            <a:r>
              <a:rPr lang="fa-IR" altLang="en-US" sz="2000" b="1" dirty="0" smtClean="0">
                <a:cs typeface="B Zar" panose="00000400000000000000" pitchFamily="2" charset="-78"/>
              </a:rPr>
              <a:t>) 3</a:t>
            </a:r>
            <a:r>
              <a:rPr lang="fa-IR" altLang="en-US" sz="2000" b="1" dirty="0">
                <a:cs typeface="B Zar" panose="00000400000000000000" pitchFamily="2" charset="-78"/>
              </a:rPr>
              <a:t>: مکانیزاسیون جلسات</a:t>
            </a:r>
            <a:r>
              <a:rPr lang="fa-IR" altLang="en-US" sz="2000" dirty="0">
                <a:cs typeface="B Zar" panose="00000400000000000000" pitchFamily="2" charset="-78"/>
              </a:rPr>
              <a:t/>
            </a:r>
            <a:br>
              <a:rPr lang="fa-IR" altLang="en-US" sz="2000" dirty="0">
                <a:cs typeface="B Zar" panose="00000400000000000000" pitchFamily="2" charset="-78"/>
              </a:rPr>
            </a:br>
            <a:r>
              <a:rPr lang="fa-IR" altLang="en-US" sz="2000" dirty="0">
                <a:cs typeface="B Zar" panose="00000400000000000000" pitchFamily="2" charset="-78"/>
              </a:rPr>
              <a:t/>
            </a:r>
            <a:br>
              <a:rPr lang="fa-IR" altLang="en-US" sz="2000" dirty="0">
                <a:cs typeface="B Zar" panose="00000400000000000000" pitchFamily="2" charset="-78"/>
              </a:rPr>
            </a:br>
            <a:endParaRPr lang="fa-IR" altLang="en-US" sz="2000" b="1" dirty="0">
              <a:cs typeface="B Zar" panose="00000400000000000000" pitchFamily="2" charset="-78"/>
            </a:endParaRPr>
          </a:p>
        </p:txBody>
      </p:sp>
      <p:sp>
        <p:nvSpPr>
          <p:cNvPr id="6147" name="Rectangle 1027"/>
          <p:cNvSpPr>
            <a:spLocks noGrp="1" noChangeArrowheads="1"/>
          </p:cNvSpPr>
          <p:nvPr>
            <p:ph type="body" idx="4294967295"/>
          </p:nvPr>
        </p:nvSpPr>
        <p:spPr>
          <a:xfrm>
            <a:off x="808038" y="2046420"/>
            <a:ext cx="7772400" cy="3994119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تهيه كننده/ تهيه كنندگان: اداره آمار، فناوری اطلاعات و ارتباطات (فاوا)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تعداد فرم اصلي:2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تعداد فرآيند طراحي شده:1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معرفي شخص مشمول جايزه نفيس (در صورت برنده شدن) :</a:t>
            </a:r>
            <a:r>
              <a:rPr lang="fa-IR" altLang="en-US" sz="2400" dirty="0">
                <a:cs typeface="B Zar" panose="00000400000000000000" pitchFamily="2" charset="-78"/>
              </a:rPr>
              <a:t>اداره آمار، فناوری اطلاعات و ارتباطات (فاوا)، اداره کل راه  شهرسازی</a:t>
            </a:r>
          </a:p>
          <a:p>
            <a:pPr marL="460375" indent="-401638" algn="r" rtl="1" eaLnBrk="1" hangingPunct="1">
              <a:buSzPct val="120000"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34790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جلسات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56785" y="1905000"/>
            <a:ext cx="400141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1: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صورتجلسه عمومی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توسط دبیر جلسات ایجاد و با ارجاع اتوماتیک به اعضای جلسه گردش دارد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دارای فرآیند </a:t>
            </a: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10" y="1815990"/>
            <a:ext cx="3418045" cy="41276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80825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جلسات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2: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صورتجلسه پرداخت</a:t>
            </a:r>
            <a:endParaRPr lang="fa-IR" altLang="en-US" sz="2400" dirty="0">
              <a:cs typeface="B Zar" panose="00000400000000000000" pitchFamily="2" charset="-78"/>
            </a:endParaRP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توسط متقاضیان پرداخت صورت وضعیت شرکتها ایجاد می گردد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10" y="2123231"/>
            <a:ext cx="3941747" cy="3101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024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فرآیند مکانیزاسیون جلسات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4205" y="1905000"/>
            <a:ext cx="538399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فرآیند شماره 1: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صورتجلسه عمومی</a:t>
            </a:r>
            <a:endParaRPr lang="fa-IR" altLang="en-US" sz="2400" dirty="0">
              <a:cs typeface="B Zar" panose="00000400000000000000" pitchFamily="2" charset="-78"/>
            </a:endParaRP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واحدهاي سازماني درگير: اداره کل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20" y="3313785"/>
            <a:ext cx="7258545" cy="2754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01203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461195" y="1009485"/>
            <a:ext cx="6912900" cy="706515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000" b="1" dirty="0">
                <a:cs typeface="B Zar" panose="00000400000000000000" pitchFamily="2" charset="-78"/>
              </a:rPr>
              <a:t>عنوان راهكار(</a:t>
            </a:r>
            <a:r>
              <a:rPr lang="en-US" altLang="en-US" sz="2000" b="1" dirty="0">
                <a:cs typeface="B Zar" panose="00000400000000000000" pitchFamily="2" charset="-78"/>
              </a:rPr>
              <a:t>Solution</a:t>
            </a:r>
            <a:r>
              <a:rPr lang="fa-IR" altLang="en-US" sz="2000" b="1" dirty="0" smtClean="0">
                <a:cs typeface="B Zar" panose="00000400000000000000" pitchFamily="2" charset="-78"/>
              </a:rPr>
              <a:t>) 4: </a:t>
            </a:r>
            <a:r>
              <a:rPr lang="fa-IR" altLang="en-US" sz="2000" b="1" dirty="0">
                <a:cs typeface="B Zar" panose="00000400000000000000" pitchFamily="2" charset="-78"/>
              </a:rPr>
              <a:t>مکانیزاسیون مکاتبات اداره پیمان و رسیدگی</a:t>
            </a:r>
            <a:br>
              <a:rPr lang="fa-IR" altLang="en-US" sz="2000" b="1" dirty="0">
                <a:cs typeface="B Zar" panose="00000400000000000000" pitchFamily="2" charset="-78"/>
              </a:rPr>
            </a:br>
            <a:endParaRPr lang="fa-IR" altLang="en-US" sz="2000" b="1" dirty="0">
              <a:cs typeface="B Zar" panose="00000400000000000000" pitchFamily="2" charset="-78"/>
            </a:endParaRPr>
          </a:p>
        </p:txBody>
      </p:sp>
      <p:sp>
        <p:nvSpPr>
          <p:cNvPr id="6147" name="Rectangle 1027"/>
          <p:cNvSpPr>
            <a:spLocks noGrp="1" noChangeArrowheads="1"/>
          </p:cNvSpPr>
          <p:nvPr>
            <p:ph type="body" idx="4294967295"/>
          </p:nvPr>
        </p:nvSpPr>
        <p:spPr>
          <a:xfrm>
            <a:off x="808038" y="2046420"/>
            <a:ext cx="7772400" cy="3994119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تهيه كننده/ تهيه كنندگان: اداره آمار، فناوری اطلاعات و ارتباطات (فاوا)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تعداد فرم اصلي:5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معرفي شخص مشمول جايزه نفيس (در صورت برنده شدن) :</a:t>
            </a:r>
            <a:r>
              <a:rPr lang="fa-IR" altLang="en-US" sz="2400" dirty="0">
                <a:cs typeface="B Zar" panose="00000400000000000000" pitchFamily="2" charset="-78"/>
              </a:rPr>
              <a:t>اداره آمار، فناوری اطلاعات و ارتباطات (فاوا)، اداره کل راه  شهرسازی</a:t>
            </a:r>
          </a:p>
          <a:p>
            <a:pPr marL="460375" indent="-401638" algn="r" rtl="1" eaLnBrk="1" hangingPunct="1">
              <a:buSzPct val="120000"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07069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b="1" dirty="0" smtClean="0">
                <a:cs typeface="B Zar" panose="00000400000000000000" pitchFamily="2" charset="-78"/>
              </a:rPr>
              <a:t>معرفي فرم‌های </a:t>
            </a:r>
            <a:r>
              <a:rPr lang="fa-IR" altLang="en-US" sz="2800" b="1" dirty="0">
                <a:cs typeface="B Zar" panose="00000400000000000000" pitchFamily="2" charset="-78"/>
              </a:rPr>
              <a:t>مکانیزاسیون مکاتبات اداره پیمان و رسیدگی</a:t>
            </a:r>
            <a:endParaRPr lang="en-US" altLang="en-US" sz="2800" b="1" dirty="0" smtClean="0">
              <a:cs typeface="B Zar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1: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صورتمجلس </a:t>
            </a:r>
            <a:r>
              <a:rPr lang="fa-IR" altLang="en-US" sz="2400" dirty="0">
                <a:cs typeface="B Zar" panose="00000400000000000000" pitchFamily="2" charset="-78"/>
              </a:rPr>
              <a:t>مناقصه (عمومی-محدود)</a:t>
            </a:r>
            <a:endParaRPr lang="fa-IR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10" y="2067757"/>
            <a:ext cx="3941747" cy="37130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12089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b="1" dirty="0" smtClean="0">
                <a:cs typeface="B Zar" panose="00000400000000000000" pitchFamily="2" charset="-78"/>
              </a:rPr>
              <a:t>معرفي فرم‌های </a:t>
            </a:r>
            <a:r>
              <a:rPr lang="fa-IR" altLang="en-US" sz="2800" b="1" dirty="0">
                <a:cs typeface="B Zar" panose="00000400000000000000" pitchFamily="2" charset="-78"/>
              </a:rPr>
              <a:t>مکانیزاسیون مکاتبات اداره پیمان و رسیدگی</a:t>
            </a:r>
            <a:endParaRPr lang="en-US" altLang="en-US" sz="2800" b="1" dirty="0" smtClean="0">
              <a:cs typeface="B Zar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2: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ابلاغ کمیسیون طبقه بندی، تحویل موقت و قطعی</a:t>
            </a:r>
            <a:endParaRPr lang="fa-IR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85" y="1818169"/>
            <a:ext cx="3110805" cy="4125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773372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b="1" dirty="0" smtClean="0">
                <a:cs typeface="B Zar" panose="00000400000000000000" pitchFamily="2" charset="-78"/>
              </a:rPr>
              <a:t>معرفي فرم‌های </a:t>
            </a:r>
            <a:r>
              <a:rPr lang="fa-IR" altLang="en-US" sz="2800" b="1" dirty="0">
                <a:cs typeface="B Zar" panose="00000400000000000000" pitchFamily="2" charset="-78"/>
              </a:rPr>
              <a:t>مکانیزاسیون مکاتبات اداره پیمان و رسیدگی</a:t>
            </a:r>
            <a:endParaRPr lang="en-US" altLang="en-US" sz="2800" b="1" dirty="0" smtClean="0">
              <a:cs typeface="B Zar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3: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تقاضای استرداد ضمانتنامه، سپرده حسن انجام کار و پیش پرداخت</a:t>
            </a:r>
            <a:endParaRPr lang="fa-IR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20" y="2315255"/>
            <a:ext cx="3941747" cy="2957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85737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b="1" dirty="0" smtClean="0">
                <a:cs typeface="B Zar" panose="00000400000000000000" pitchFamily="2" charset="-78"/>
              </a:rPr>
              <a:t>معرفي فرم‌های </a:t>
            </a:r>
            <a:r>
              <a:rPr lang="fa-IR" altLang="en-US" sz="2800" b="1" dirty="0">
                <a:cs typeface="B Zar" panose="00000400000000000000" pitchFamily="2" charset="-78"/>
              </a:rPr>
              <a:t>مکانیزاسیون مکاتبات اداره پیمان و رسیدگی</a:t>
            </a:r>
            <a:endParaRPr lang="en-US" altLang="en-US" sz="2800" b="1" dirty="0" smtClean="0">
              <a:cs typeface="B Zar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4: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صورتمجلس تحویل قطعی</a:t>
            </a:r>
            <a:endParaRPr lang="fa-IR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600" y="1802791"/>
            <a:ext cx="2918780" cy="4243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38765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279907" y="740650"/>
            <a:ext cx="7297222" cy="706515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000" b="1" dirty="0" smtClean="0">
                <a:cs typeface="B Zar" panose="00000400000000000000" pitchFamily="2" charset="-78"/>
              </a:rPr>
              <a:t>تعداد کل فرم و فرآیند در اتوماسیون اداره کل راه و شهرسازی</a:t>
            </a:r>
            <a:endParaRPr lang="fa-IR" altLang="en-US" sz="2000" b="1" dirty="0">
              <a:cs typeface="B Zar" panose="00000400000000000000" pitchFamily="2" charset="-78"/>
            </a:endParaRPr>
          </a:p>
        </p:txBody>
      </p:sp>
      <p:sp>
        <p:nvSpPr>
          <p:cNvPr id="6147" name="Rectangle 1027"/>
          <p:cNvSpPr>
            <a:spLocks noGrp="1" noChangeArrowheads="1"/>
          </p:cNvSpPr>
          <p:nvPr>
            <p:ph type="body" idx="4294967295"/>
          </p:nvPr>
        </p:nvSpPr>
        <p:spPr>
          <a:xfrm>
            <a:off x="539475" y="2046420"/>
            <a:ext cx="8040963" cy="3994119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تهيه كننده/ تهيه </a:t>
            </a:r>
            <a:r>
              <a:rPr lang="fa-IR" altLang="en-US" sz="2400" dirty="0" smtClean="0">
                <a:cs typeface="B Zar" panose="00000400000000000000" pitchFamily="2" charset="-78"/>
              </a:rPr>
              <a:t>كنندگان:مهدی منصوری، مرجان فروتن، آرش کریمی، سیما آیت</a:t>
            </a:r>
            <a:endParaRPr lang="fa-IR" altLang="en-US" sz="2400" dirty="0" smtClean="0">
              <a:cs typeface="B Zar" panose="00000400000000000000" pitchFamily="2" charset="-78"/>
            </a:endParaRP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تعداد فرم اصلي:52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تعداد فرم پایه: 10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تعداد فرآيند طراحي شده:16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معرفي شخص مشمول جايزه نفيس (در صورت برنده شدن) </a:t>
            </a:r>
            <a:r>
              <a:rPr lang="fa-IR" altLang="en-US" sz="2400" dirty="0">
                <a:cs typeface="B Zar" panose="00000400000000000000" pitchFamily="2" charset="-78"/>
              </a:rPr>
              <a:t>:اداره آمار، فناوری اطلاعات و ارتباطات (فاوا</a:t>
            </a:r>
            <a:r>
              <a:rPr lang="fa-IR" altLang="en-US" sz="2400" dirty="0" smtClean="0">
                <a:cs typeface="B Zar" panose="00000400000000000000" pitchFamily="2" charset="-78"/>
              </a:rPr>
              <a:t>)، اداره کل راه  شهرسازی</a:t>
            </a:r>
          </a:p>
          <a:p>
            <a:pPr marL="460375" indent="-401638" algn="r" rtl="1" eaLnBrk="1" hangingPunct="1">
              <a:buSzPct val="120000"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4350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b="1" dirty="0" smtClean="0">
                <a:cs typeface="B Zar" panose="00000400000000000000" pitchFamily="2" charset="-78"/>
              </a:rPr>
              <a:t>معرفي فرم‌های </a:t>
            </a:r>
            <a:r>
              <a:rPr lang="fa-IR" altLang="en-US" sz="2800" b="1" dirty="0">
                <a:cs typeface="B Zar" panose="00000400000000000000" pitchFamily="2" charset="-78"/>
              </a:rPr>
              <a:t>مکانیزاسیون مکاتبات اداره پیمان و رسیدگی</a:t>
            </a:r>
            <a:endParaRPr lang="en-US" altLang="en-US" sz="2800" b="1" dirty="0" smtClean="0">
              <a:cs typeface="B Zar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5: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صورتمجلس تحویل موقت</a:t>
            </a:r>
            <a:endParaRPr lang="fa-IR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790" y="1761418"/>
            <a:ext cx="2841970" cy="4182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13041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47450" y="740650"/>
            <a:ext cx="8229679" cy="706515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000" b="1" dirty="0">
                <a:cs typeface="B Zar" panose="00000400000000000000" pitchFamily="2" charset="-78"/>
              </a:rPr>
              <a:t>عنوان راهكار(</a:t>
            </a:r>
            <a:r>
              <a:rPr lang="en-US" altLang="en-US" sz="2000" b="1" dirty="0">
                <a:cs typeface="B Zar" panose="00000400000000000000" pitchFamily="2" charset="-78"/>
              </a:rPr>
              <a:t>Solution</a:t>
            </a:r>
            <a:r>
              <a:rPr lang="fa-IR" altLang="en-US" sz="2000" b="1" dirty="0" smtClean="0">
                <a:cs typeface="B Zar" panose="00000400000000000000" pitchFamily="2" charset="-78"/>
              </a:rPr>
              <a:t>) 5: مکانیزاسیون مکاتبات ذیحسابی</a:t>
            </a:r>
            <a:endParaRPr lang="fa-IR" altLang="en-US" sz="2000" b="1" dirty="0">
              <a:cs typeface="B Zar" panose="00000400000000000000" pitchFamily="2" charset="-78"/>
            </a:endParaRPr>
          </a:p>
        </p:txBody>
      </p:sp>
      <p:sp>
        <p:nvSpPr>
          <p:cNvPr id="6147" name="Rectangle 1027"/>
          <p:cNvSpPr>
            <a:spLocks noGrp="1" noChangeArrowheads="1"/>
          </p:cNvSpPr>
          <p:nvPr>
            <p:ph type="body" idx="4294967295"/>
          </p:nvPr>
        </p:nvSpPr>
        <p:spPr>
          <a:xfrm>
            <a:off x="808038" y="2046420"/>
            <a:ext cx="7772400" cy="3994119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تهيه كننده/ تهيه كنندگان:اداره آمار، فناوری اطلاعات و ارتباطات (فاوا)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تعداد فرم اصلي: 4 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معرفي شخص مشمول جايزه نفيس (در صورت برنده شدن) :</a:t>
            </a:r>
            <a:r>
              <a:rPr lang="fa-IR" altLang="en-US" sz="2400" dirty="0">
                <a:cs typeface="B Zar" panose="00000400000000000000" pitchFamily="2" charset="-78"/>
              </a:rPr>
              <a:t>اداره آمار، فناوری اطلاعات و ارتباطات (فاوا)، اداره کل راه  شهرسازی</a:t>
            </a:r>
          </a:p>
          <a:p>
            <a:pPr marL="460375" indent="-401638" algn="r" rtl="1" eaLnBrk="1" hangingPunct="1">
              <a:buSzPct val="120000"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21813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rtl="1" eaLnBrk="1" hangingPunct="1"/>
            <a:r>
              <a:rPr lang="fa-IR" altLang="en-US" sz="2400" b="1" dirty="0">
                <a:cs typeface="B Zar" panose="00000400000000000000" pitchFamily="2" charset="-78"/>
              </a:rPr>
              <a:t>عنوان راهكار(</a:t>
            </a:r>
            <a:r>
              <a:rPr lang="en-US" altLang="en-US" sz="2400" b="1" dirty="0">
                <a:cs typeface="B Zar" panose="00000400000000000000" pitchFamily="2" charset="-78"/>
              </a:rPr>
              <a:t>Solution</a:t>
            </a:r>
            <a:r>
              <a:rPr lang="fa-IR" altLang="en-US" sz="2400" b="1" dirty="0">
                <a:cs typeface="B Zar" panose="00000400000000000000" pitchFamily="2" charset="-78"/>
              </a:rPr>
              <a:t>) 5: مکانیزاسیون مکاتبات ذیحسابی</a:t>
            </a:r>
            <a:endParaRPr lang="en-US" altLang="en-US" sz="2400" b="1" dirty="0" smtClean="0">
              <a:cs typeface="B Zar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1: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</a:t>
            </a:r>
            <a:r>
              <a:rPr lang="fa-IR" altLang="en-US" sz="2400" dirty="0" smtClean="0">
                <a:cs typeface="B Zar" panose="00000400000000000000" pitchFamily="2" charset="-78"/>
              </a:rPr>
              <a:t>حواله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492" y="1905000"/>
            <a:ext cx="3747153" cy="3705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44930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rtl="1" eaLnBrk="1" hangingPunct="1"/>
            <a:r>
              <a:rPr lang="fa-IR" altLang="en-US" sz="2400" b="1" dirty="0">
                <a:cs typeface="B Zar" panose="00000400000000000000" pitchFamily="2" charset="-78"/>
              </a:rPr>
              <a:t>عنوان راهكار(</a:t>
            </a:r>
            <a:r>
              <a:rPr lang="en-US" altLang="en-US" sz="2400" b="1" dirty="0">
                <a:cs typeface="B Zar" panose="00000400000000000000" pitchFamily="2" charset="-78"/>
              </a:rPr>
              <a:t>Solution</a:t>
            </a:r>
            <a:r>
              <a:rPr lang="fa-IR" altLang="en-US" sz="2400" b="1" dirty="0">
                <a:cs typeface="B Zar" panose="00000400000000000000" pitchFamily="2" charset="-78"/>
              </a:rPr>
              <a:t>) 5: مکانیزاسیون مکاتبات ذیحسابی</a:t>
            </a:r>
            <a:endParaRPr lang="en-US" altLang="en-US" sz="2400" b="1" dirty="0" smtClean="0">
              <a:cs typeface="B Zar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2: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</a:t>
            </a:r>
            <a:r>
              <a:rPr lang="fa-IR" altLang="en-US" sz="2400" dirty="0" smtClean="0">
                <a:cs typeface="B Zar" panose="00000400000000000000" pitchFamily="2" charset="-78"/>
              </a:rPr>
              <a:t>مفاصا حساب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50" y="2008015"/>
            <a:ext cx="4215898" cy="3651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97656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rtl="1" eaLnBrk="1" hangingPunct="1"/>
            <a:r>
              <a:rPr lang="fa-IR" altLang="en-US" sz="2400" b="1" dirty="0">
                <a:cs typeface="B Zar" panose="00000400000000000000" pitchFamily="2" charset="-78"/>
              </a:rPr>
              <a:t>عنوان راهكار(</a:t>
            </a:r>
            <a:r>
              <a:rPr lang="en-US" altLang="en-US" sz="2400" b="1" dirty="0">
                <a:cs typeface="B Zar" panose="00000400000000000000" pitchFamily="2" charset="-78"/>
              </a:rPr>
              <a:t>Solution</a:t>
            </a:r>
            <a:r>
              <a:rPr lang="fa-IR" altLang="en-US" sz="2400" b="1" dirty="0">
                <a:cs typeface="B Zar" panose="00000400000000000000" pitchFamily="2" charset="-78"/>
              </a:rPr>
              <a:t>) 5: مکانیزاسیون مکاتبات ذیحسابی</a:t>
            </a:r>
            <a:endParaRPr lang="en-US" altLang="en-US" sz="2400" b="1" dirty="0" smtClean="0">
              <a:cs typeface="B Zar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3: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</a:t>
            </a:r>
            <a:r>
              <a:rPr lang="fa-IR" altLang="en-US" sz="2400" dirty="0" smtClean="0">
                <a:cs typeface="B Zar" panose="00000400000000000000" pitchFamily="2" charset="-78"/>
              </a:rPr>
              <a:t>شرح اسناد هزینه های جاری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790" y="1846821"/>
            <a:ext cx="2841970" cy="4011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0926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rtl="1" eaLnBrk="1" hangingPunct="1"/>
            <a:r>
              <a:rPr lang="fa-IR" altLang="en-US" sz="2400" b="1" dirty="0">
                <a:cs typeface="B Zar" panose="00000400000000000000" pitchFamily="2" charset="-78"/>
              </a:rPr>
              <a:t>عنوان راهكار(</a:t>
            </a:r>
            <a:r>
              <a:rPr lang="en-US" altLang="en-US" sz="2400" b="1" dirty="0">
                <a:cs typeface="B Zar" panose="00000400000000000000" pitchFamily="2" charset="-78"/>
              </a:rPr>
              <a:t>Solution</a:t>
            </a:r>
            <a:r>
              <a:rPr lang="fa-IR" altLang="en-US" sz="2400" b="1" dirty="0">
                <a:cs typeface="B Zar" panose="00000400000000000000" pitchFamily="2" charset="-78"/>
              </a:rPr>
              <a:t>) 5: مکانیزاسیون مکاتبات ذیحسابی</a:t>
            </a:r>
            <a:endParaRPr lang="en-US" altLang="en-US" sz="2400" b="1" dirty="0" smtClean="0">
              <a:cs typeface="B Zar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4: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</a:t>
            </a:r>
            <a:r>
              <a:rPr lang="fa-IR" altLang="en-US" sz="2400" dirty="0" smtClean="0">
                <a:cs typeface="B Zar" panose="00000400000000000000" pitchFamily="2" charset="-78"/>
              </a:rPr>
              <a:t>تمدید اعتبار ضمانتنامه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654" y="3095286"/>
            <a:ext cx="5054991" cy="2832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4443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47450" y="740650"/>
            <a:ext cx="8229679" cy="706515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400" b="1" dirty="0" smtClean="0">
                <a:cs typeface="B Zar" panose="00000400000000000000" pitchFamily="2" charset="-78"/>
              </a:rPr>
              <a:t>عنوان راهكار(</a:t>
            </a:r>
            <a:r>
              <a:rPr lang="en-US" altLang="en-US" sz="2400" b="1" dirty="0" smtClean="0">
                <a:cs typeface="B Zar" panose="00000400000000000000" pitchFamily="2" charset="-78"/>
              </a:rPr>
              <a:t>Solution</a:t>
            </a:r>
            <a:r>
              <a:rPr lang="fa-IR" altLang="en-US" sz="2400" b="1" dirty="0" smtClean="0">
                <a:cs typeface="B Zar" panose="00000400000000000000" pitchFamily="2" charset="-78"/>
              </a:rPr>
              <a:t>) 6: </a:t>
            </a:r>
            <a:r>
              <a:rPr lang="fa-IR" altLang="en-US" sz="2400" b="1" dirty="0">
                <a:cs typeface="B Zar" panose="00000400000000000000" pitchFamily="2" charset="-78"/>
              </a:rPr>
              <a:t>مکانیزاسیون مکاتبات اداره </a:t>
            </a:r>
            <a:r>
              <a:rPr lang="fa-IR" altLang="en-US" sz="2400" b="1" dirty="0" smtClean="0">
                <a:cs typeface="B Zar" panose="00000400000000000000" pitchFamily="2" charset="-78"/>
              </a:rPr>
              <a:t>حقوقی</a:t>
            </a:r>
            <a:endParaRPr lang="fa-IR" altLang="en-US" sz="2400" b="1" dirty="0">
              <a:cs typeface="B Zar" panose="00000400000000000000" pitchFamily="2" charset="-78"/>
            </a:endParaRPr>
          </a:p>
        </p:txBody>
      </p:sp>
      <p:sp>
        <p:nvSpPr>
          <p:cNvPr id="6147" name="Rectangle 1027"/>
          <p:cNvSpPr>
            <a:spLocks noGrp="1" noChangeArrowheads="1"/>
          </p:cNvSpPr>
          <p:nvPr>
            <p:ph type="body" idx="4294967295"/>
          </p:nvPr>
        </p:nvSpPr>
        <p:spPr>
          <a:xfrm>
            <a:off x="808038" y="2046420"/>
            <a:ext cx="7772400" cy="3994119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تهيه كننده/ تهيه كنندگان:اداره آمار، فناوری اطلاعات و ارتباطات (فاوا)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تعداد فرم اصلي: 4 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معرفي شخص مشمول جايزه نفيس (در صورت برنده شدن) :</a:t>
            </a:r>
            <a:r>
              <a:rPr lang="fa-IR" altLang="en-US" sz="2400" dirty="0">
                <a:cs typeface="B Zar" panose="00000400000000000000" pitchFamily="2" charset="-78"/>
              </a:rPr>
              <a:t>اداره آمار، فناوری اطلاعات و ارتباطات (فاوا)، اداره کل راه  شهرسازی</a:t>
            </a:r>
          </a:p>
          <a:p>
            <a:pPr marL="460375" indent="-401638" algn="r" rtl="1" eaLnBrk="1" hangingPunct="1">
              <a:buSzPct val="120000"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25042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rtl="1" eaLnBrk="1" hangingPunct="1"/>
            <a:r>
              <a:rPr lang="fa-IR" altLang="en-US" sz="2400" b="1" dirty="0">
                <a:cs typeface="B Zar" panose="00000400000000000000" pitchFamily="2" charset="-78"/>
              </a:rPr>
              <a:t>عنوان راهكار(</a:t>
            </a:r>
            <a:r>
              <a:rPr lang="en-US" altLang="en-US" sz="2400" b="1" dirty="0">
                <a:cs typeface="B Zar" panose="00000400000000000000" pitchFamily="2" charset="-78"/>
              </a:rPr>
              <a:t>Solution</a:t>
            </a:r>
            <a:r>
              <a:rPr lang="fa-IR" altLang="en-US" sz="2400" b="1" dirty="0">
                <a:cs typeface="B Zar" panose="00000400000000000000" pitchFamily="2" charset="-78"/>
              </a:rPr>
              <a:t>) 6: مکانیزاسیون مکاتبات اداره حقوقی</a:t>
            </a:r>
            <a:endParaRPr lang="en-US" altLang="en-US" sz="2400" b="1" dirty="0" smtClean="0">
              <a:cs typeface="B Zar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1: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</a:t>
            </a:r>
            <a:r>
              <a:rPr lang="fa-IR" altLang="en-US" sz="2400" dirty="0" smtClean="0">
                <a:cs typeface="B Zar" panose="00000400000000000000" pitchFamily="2" charset="-78"/>
              </a:rPr>
              <a:t>دادخواست تجدید نظر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15" y="1905000"/>
            <a:ext cx="4070930" cy="4207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19780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rtl="1" eaLnBrk="1" hangingPunct="1"/>
            <a:r>
              <a:rPr lang="fa-IR" altLang="en-US" sz="2400" b="1" dirty="0">
                <a:cs typeface="B Zar" panose="00000400000000000000" pitchFamily="2" charset="-78"/>
              </a:rPr>
              <a:t>عنوان راهكار(</a:t>
            </a:r>
            <a:r>
              <a:rPr lang="en-US" altLang="en-US" sz="2400" b="1" dirty="0">
                <a:cs typeface="B Zar" panose="00000400000000000000" pitchFamily="2" charset="-78"/>
              </a:rPr>
              <a:t>Solution</a:t>
            </a:r>
            <a:r>
              <a:rPr lang="fa-IR" altLang="en-US" sz="2400" b="1" dirty="0">
                <a:cs typeface="B Zar" panose="00000400000000000000" pitchFamily="2" charset="-78"/>
              </a:rPr>
              <a:t>) 6: مکانیزاسیون مکاتبات اداره حقوقی</a:t>
            </a:r>
            <a:endParaRPr lang="en-US" altLang="en-US" sz="2400" b="1" dirty="0" smtClean="0">
              <a:cs typeface="B Zar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2: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</a:t>
            </a:r>
            <a:r>
              <a:rPr lang="fa-IR" altLang="en-US" sz="2400" dirty="0" smtClean="0">
                <a:cs typeface="B Zar" panose="00000400000000000000" pitchFamily="2" charset="-78"/>
              </a:rPr>
              <a:t>تنظیم سند هزینه قطعی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20" y="1820693"/>
            <a:ext cx="3379640" cy="4207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89891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rtl="1" eaLnBrk="1" hangingPunct="1"/>
            <a:r>
              <a:rPr lang="fa-IR" altLang="en-US" sz="2400" b="1" dirty="0">
                <a:cs typeface="B Zar" panose="00000400000000000000" pitchFamily="2" charset="-78"/>
              </a:rPr>
              <a:t>عنوان راهكار(</a:t>
            </a:r>
            <a:r>
              <a:rPr lang="en-US" altLang="en-US" sz="2400" b="1" dirty="0">
                <a:cs typeface="B Zar" panose="00000400000000000000" pitchFamily="2" charset="-78"/>
              </a:rPr>
              <a:t>Solution</a:t>
            </a:r>
            <a:r>
              <a:rPr lang="fa-IR" altLang="en-US" sz="2400" b="1" dirty="0">
                <a:cs typeface="B Zar" panose="00000400000000000000" pitchFamily="2" charset="-78"/>
              </a:rPr>
              <a:t>) 6: مکانیزاسیون مکاتبات اداره حقوقی</a:t>
            </a:r>
            <a:endParaRPr lang="en-US" altLang="en-US" sz="2400" b="1" dirty="0" smtClean="0">
              <a:cs typeface="B Zar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3: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</a:t>
            </a:r>
            <a:r>
              <a:rPr lang="fa-IR" altLang="en-US" sz="2400" dirty="0" smtClean="0">
                <a:cs typeface="B Zar" panose="00000400000000000000" pitchFamily="2" charset="-78"/>
              </a:rPr>
              <a:t>برگ دادخواست به دادگاه نخستین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002" y="1820693"/>
            <a:ext cx="3047593" cy="4207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64916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8458200" cy="1143000"/>
          </a:xfrm>
          <a:noFill/>
        </p:spPr>
        <p:txBody>
          <a:bodyPr/>
          <a:lstStyle/>
          <a:p>
            <a:pPr algn="r" rtl="1" eaLnBrk="1" hangingPunct="1"/>
            <a:r>
              <a:rPr lang="fa-IR" altLang="en-US" sz="4000" dirty="0" smtClean="0">
                <a:cs typeface="B Yekan" panose="00000400000000000000" pitchFamily="2" charset="-78"/>
              </a:rPr>
              <a:t>مزیت خاص این راه‌كار (</a:t>
            </a:r>
            <a:r>
              <a:rPr lang="en-US" altLang="en-US" sz="2400" dirty="0">
                <a:cs typeface="B Yekan" panose="00000400000000000000" pitchFamily="2" charset="-78"/>
              </a:rPr>
              <a:t>Solution</a:t>
            </a:r>
            <a:r>
              <a:rPr lang="fa-IR" altLang="en-US" sz="4000" dirty="0">
                <a:cs typeface="B Yekan" panose="00000400000000000000" pitchFamily="2" charset="-78"/>
              </a:rPr>
              <a:t>)</a:t>
            </a:r>
            <a:endParaRPr lang="en-US" altLang="en-US" sz="4000" dirty="0" smtClean="0"/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4114800" y="5029200"/>
            <a:ext cx="2057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/>
          </a:p>
        </p:txBody>
      </p:sp>
      <p:sp>
        <p:nvSpPr>
          <p:cNvPr id="11269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39200" y="6629400"/>
            <a:ext cx="228600" cy="152400"/>
          </a:xfrm>
          <a:prstGeom prst="actionButtonBlank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16285" y="2200040"/>
            <a:ext cx="7681000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dirty="0" smtClean="0"/>
              <a:t>حذف درخواستهای دستنویس، تلفنی و... متقاضیان</a:t>
            </a: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dirty="0" smtClean="0"/>
              <a:t>تجمیع فرمهای متنوع درخواست ها</a:t>
            </a: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dirty="0" smtClean="0"/>
              <a:t>بهینه سازی روند درخواستها </a:t>
            </a: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dirty="0" smtClean="0"/>
              <a:t>تسریع رسیدگی به امور اداره </a:t>
            </a: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dirty="0" smtClean="0"/>
              <a:t>امکان رصد فرآیند درخواست از ابتدا تا انتها </a:t>
            </a:r>
            <a:r>
              <a:rPr lang="fa-IR" dirty="0"/>
              <a:t>بدون مراجعه </a:t>
            </a:r>
            <a:r>
              <a:rPr lang="fa-IR" dirty="0" smtClean="0"/>
              <a:t>حضوری متقاضی </a:t>
            </a: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dirty="0" smtClean="0"/>
              <a:t>مکانیزه اسیون شناسنامه های سیستمها</a:t>
            </a: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dirty="0" smtClean="0"/>
              <a:t>امکان گزارش گیری و جستجو </a:t>
            </a: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710764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rtl="1" eaLnBrk="1" hangingPunct="1"/>
            <a:r>
              <a:rPr lang="fa-IR" altLang="en-US" sz="2400" b="1" dirty="0">
                <a:cs typeface="B Zar" panose="00000400000000000000" pitchFamily="2" charset="-78"/>
              </a:rPr>
              <a:t>عنوان راهكار(</a:t>
            </a:r>
            <a:r>
              <a:rPr lang="en-US" altLang="en-US" sz="2400" b="1" dirty="0">
                <a:cs typeface="B Zar" panose="00000400000000000000" pitchFamily="2" charset="-78"/>
              </a:rPr>
              <a:t>Solution</a:t>
            </a:r>
            <a:r>
              <a:rPr lang="fa-IR" altLang="en-US" sz="2400" b="1" dirty="0">
                <a:cs typeface="B Zar" panose="00000400000000000000" pitchFamily="2" charset="-78"/>
              </a:rPr>
              <a:t>) 6: مکانیزاسیون مکاتبات اداره حقوقی</a:t>
            </a:r>
            <a:endParaRPr lang="en-US" altLang="en-US" sz="2400" b="1" dirty="0" smtClean="0">
              <a:cs typeface="B Zar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4: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</a:t>
            </a:r>
            <a:r>
              <a:rPr lang="fa-IR" altLang="en-US" sz="2400" dirty="0" smtClean="0">
                <a:cs typeface="B Zar" panose="00000400000000000000" pitchFamily="2" charset="-78"/>
              </a:rPr>
              <a:t>برگ اظهارنامه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141" y="1820693"/>
            <a:ext cx="2711315" cy="4207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82307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47450" y="740650"/>
            <a:ext cx="8229679" cy="706515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000" b="1" dirty="0">
                <a:cs typeface="B Zar" panose="00000400000000000000" pitchFamily="2" charset="-78"/>
              </a:rPr>
              <a:t>عنوان راهكار(</a:t>
            </a:r>
            <a:r>
              <a:rPr lang="en-US" altLang="en-US" sz="2000" b="1" dirty="0">
                <a:cs typeface="B Zar" panose="00000400000000000000" pitchFamily="2" charset="-78"/>
              </a:rPr>
              <a:t>Solution</a:t>
            </a:r>
            <a:r>
              <a:rPr lang="fa-IR" altLang="en-US" sz="2000" b="1" dirty="0" smtClean="0">
                <a:cs typeface="B Zar" panose="00000400000000000000" pitchFamily="2" charset="-78"/>
              </a:rPr>
              <a:t>) 7: مکانیزاسیون مکاتبات و گزارشات معاونت مهندسی و ساخت</a:t>
            </a:r>
            <a:endParaRPr lang="fa-IR" altLang="en-US" sz="2000" b="1" dirty="0">
              <a:cs typeface="B Zar" panose="00000400000000000000" pitchFamily="2" charset="-78"/>
            </a:endParaRPr>
          </a:p>
        </p:txBody>
      </p:sp>
      <p:sp>
        <p:nvSpPr>
          <p:cNvPr id="6147" name="Rectangle 1027"/>
          <p:cNvSpPr>
            <a:spLocks noGrp="1" noChangeArrowheads="1"/>
          </p:cNvSpPr>
          <p:nvPr>
            <p:ph type="body" idx="4294967295"/>
          </p:nvPr>
        </p:nvSpPr>
        <p:spPr>
          <a:xfrm>
            <a:off x="808038" y="2046420"/>
            <a:ext cx="7772400" cy="3994119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تهيه كننده/ تهيه كنندگان:اداره آمار، فناوری اطلاعات و ارتباطات (فاوا)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تعداد فرم اصلي: 6 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تعداد فرم پایه: 5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تعداد فرآیند: 1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معرفي شخص مشمول جايزه نفيس (در صورت برنده شدن) :</a:t>
            </a:r>
            <a:r>
              <a:rPr lang="fa-IR" altLang="en-US" sz="2400" dirty="0">
                <a:cs typeface="B Zar" panose="00000400000000000000" pitchFamily="2" charset="-78"/>
              </a:rPr>
              <a:t>اداره آمار، فناوری اطلاعات و ارتباطات (فاوا)، اداره کل راه  شهرسازی</a:t>
            </a:r>
          </a:p>
          <a:p>
            <a:pPr marL="460375" indent="-401638" algn="r" rtl="1" eaLnBrk="1" hangingPunct="1">
              <a:buSzPct val="120000"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56180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400" b="1" dirty="0" smtClean="0">
                <a:cs typeface="B Zar" panose="00000400000000000000" pitchFamily="2" charset="-78"/>
              </a:rPr>
              <a:t>معرفي فرم‌های </a:t>
            </a:r>
            <a:r>
              <a:rPr lang="fa-IR" altLang="en-US" sz="2400" b="1" dirty="0">
                <a:cs typeface="B Zar" panose="00000400000000000000" pitchFamily="2" charset="-78"/>
              </a:rPr>
              <a:t>مکانیزاسیون مکاتبات و گزارشات معاونت مهندسی و ساخت</a:t>
            </a:r>
            <a:endParaRPr lang="en-US" altLang="en-US" sz="2400" b="1" dirty="0" smtClean="0">
              <a:cs typeface="B Zar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1: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</a:t>
            </a:r>
            <a:r>
              <a:rPr lang="fa-IR" altLang="en-US" sz="2400" dirty="0" smtClean="0">
                <a:cs typeface="B Zar" panose="00000400000000000000" pitchFamily="2" charset="-78"/>
              </a:rPr>
              <a:t>مشخصات متقاضی فعالیت در حاشیه راهها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30" y="1833209"/>
            <a:ext cx="2674200" cy="4182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42355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400" b="1" dirty="0" smtClean="0">
                <a:cs typeface="B Zar" panose="00000400000000000000" pitchFamily="2" charset="-78"/>
              </a:rPr>
              <a:t>معرفي فرم‌های </a:t>
            </a:r>
            <a:r>
              <a:rPr lang="fa-IR" altLang="en-US" sz="2400" b="1" dirty="0">
                <a:cs typeface="B Zar" panose="00000400000000000000" pitchFamily="2" charset="-78"/>
              </a:rPr>
              <a:t>مکانیزاسیون مکاتبات و گزارشات معاونت مهندسی و ساخت</a:t>
            </a:r>
            <a:endParaRPr lang="en-US" altLang="en-US" sz="2400" b="1" dirty="0" smtClean="0">
              <a:cs typeface="B Zar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2: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</a:t>
            </a:r>
            <a:r>
              <a:rPr lang="fa-IR" altLang="en-US" sz="2400" dirty="0" smtClean="0">
                <a:cs typeface="B Zar" panose="00000400000000000000" pitchFamily="2" charset="-78"/>
              </a:rPr>
              <a:t>گزارش ماهیانه بازدید ایمنی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942" y="3165019"/>
            <a:ext cx="3916415" cy="2771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3258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400" b="1" dirty="0" smtClean="0">
                <a:cs typeface="B Zar" panose="00000400000000000000" pitchFamily="2" charset="-78"/>
              </a:rPr>
              <a:t>معرفي فرم‌های </a:t>
            </a:r>
            <a:r>
              <a:rPr lang="fa-IR" altLang="en-US" sz="2400" b="1" dirty="0">
                <a:cs typeface="B Zar" panose="00000400000000000000" pitchFamily="2" charset="-78"/>
              </a:rPr>
              <a:t>مکانیزاسیون مکاتبات و گزارشات معاونت مهندسی و ساخت</a:t>
            </a:r>
            <a:endParaRPr lang="en-US" altLang="en-US" sz="2400" b="1" dirty="0" smtClean="0">
              <a:cs typeface="B Zar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3: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</a:t>
            </a:r>
            <a:r>
              <a:rPr lang="fa-IR" altLang="en-US" sz="2400" dirty="0" smtClean="0">
                <a:cs typeface="B Zar" panose="00000400000000000000" pitchFamily="2" charset="-78"/>
              </a:rPr>
              <a:t>گزارش ایمنی و ابنیه راه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45" y="2968140"/>
            <a:ext cx="7246810" cy="3101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66861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400" b="1" dirty="0" smtClean="0">
                <a:cs typeface="B Zar" panose="00000400000000000000" pitchFamily="2" charset="-78"/>
              </a:rPr>
              <a:t>معرفي فرم‌های </a:t>
            </a:r>
            <a:r>
              <a:rPr lang="fa-IR" altLang="en-US" sz="2400" b="1" dirty="0">
                <a:cs typeface="B Zar" panose="00000400000000000000" pitchFamily="2" charset="-78"/>
              </a:rPr>
              <a:t>مکانیزاسیون مکاتبات و گزارشات معاونت مهندسی و ساخت</a:t>
            </a:r>
            <a:endParaRPr lang="en-US" altLang="en-US" sz="2400" b="1" dirty="0" smtClean="0">
              <a:cs typeface="B Zar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4: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</a:t>
            </a:r>
            <a:r>
              <a:rPr lang="fa-IR" altLang="en-US" sz="2400" dirty="0" smtClean="0">
                <a:cs typeface="B Zar" panose="00000400000000000000" pitchFamily="2" charset="-78"/>
              </a:rPr>
              <a:t>چک لیست ایمنی در عملیات اجرایی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790" y="1955543"/>
            <a:ext cx="2841970" cy="3793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16841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400" b="1" dirty="0" smtClean="0">
                <a:cs typeface="B Zar" panose="00000400000000000000" pitchFamily="2" charset="-78"/>
              </a:rPr>
              <a:t>معرفي فرم‌های </a:t>
            </a:r>
            <a:r>
              <a:rPr lang="fa-IR" altLang="en-US" sz="2400" b="1" dirty="0">
                <a:cs typeface="B Zar" panose="00000400000000000000" pitchFamily="2" charset="-78"/>
              </a:rPr>
              <a:t>مکانیزاسیون مکاتبات و گزارشات معاونت مهندسی و ساخت</a:t>
            </a:r>
            <a:endParaRPr lang="en-US" altLang="en-US" sz="2400" b="1" dirty="0" smtClean="0">
              <a:cs typeface="B Zar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5: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</a:t>
            </a:r>
            <a:r>
              <a:rPr lang="fa-IR" altLang="en-US" sz="2400" dirty="0" smtClean="0">
                <a:cs typeface="B Zar" panose="00000400000000000000" pitchFamily="2" charset="-78"/>
              </a:rPr>
              <a:t>گزارش شروع عملیات کارگاهی در محورها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59" y="2008015"/>
            <a:ext cx="3941291" cy="3045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42494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400" b="1" dirty="0" smtClean="0">
                <a:cs typeface="B Zar" panose="00000400000000000000" pitchFamily="2" charset="-78"/>
              </a:rPr>
              <a:t>معرفي فرم‌های </a:t>
            </a:r>
            <a:r>
              <a:rPr lang="fa-IR" altLang="en-US" sz="2400" b="1" dirty="0">
                <a:cs typeface="B Zar" panose="00000400000000000000" pitchFamily="2" charset="-78"/>
              </a:rPr>
              <a:t>مکانیزاسیون مکاتبات و گزارشات معاونت مهندسی و ساخت</a:t>
            </a:r>
            <a:endParaRPr lang="en-US" altLang="en-US" sz="2400" b="1" dirty="0" smtClean="0">
              <a:cs typeface="B Zar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6: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</a:t>
            </a:r>
            <a:r>
              <a:rPr lang="fa-IR" altLang="en-US" sz="2400" dirty="0" smtClean="0">
                <a:cs typeface="B Zar" panose="00000400000000000000" pitchFamily="2" charset="-78"/>
              </a:rPr>
              <a:t>تصادفات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432" y="1761418"/>
            <a:ext cx="2945568" cy="4182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5811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400" b="1" dirty="0" smtClean="0">
                <a:cs typeface="B Zar" panose="00000400000000000000" pitchFamily="2" charset="-78"/>
              </a:rPr>
              <a:t>معرفي فرآیند </a:t>
            </a:r>
            <a:r>
              <a:rPr lang="fa-IR" altLang="en-US" sz="2400" b="1" dirty="0">
                <a:cs typeface="B Zar" panose="00000400000000000000" pitchFamily="2" charset="-78"/>
              </a:rPr>
              <a:t>مکانیزاسیون مکاتبات و گزارشات معاونت مهندسی و ساخت</a:t>
            </a:r>
            <a:endParaRPr lang="en-US" altLang="en-US" sz="2400" b="1" dirty="0" smtClean="0">
              <a:cs typeface="B Zar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76411" y="1905000"/>
            <a:ext cx="6881790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فرآیند شماره 1: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شرح فرآیند: بر روی فرم متقاضیان فعالیت در حاشیه راهها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واحدهاي سازماني درگير: </a:t>
            </a:r>
            <a:r>
              <a:rPr lang="fa-IR" altLang="en-US" sz="2400" dirty="0" smtClean="0">
                <a:cs typeface="B Zar" panose="00000400000000000000" pitchFamily="2" charset="-78"/>
              </a:rPr>
              <a:t>معاونت مهندسی و ساخت</a:t>
            </a:r>
            <a:endParaRPr lang="fa-IR" altLang="en-US" sz="2400" dirty="0">
              <a:cs typeface="B Zar" panose="00000400000000000000" pitchFamily="2" charset="-78"/>
            </a:endParaRPr>
          </a:p>
          <a:p>
            <a:pPr marL="460375" indent="-401638" algn="just" rtl="1" eaLnBrk="1" hangingPunct="1">
              <a:buSzPct val="120000"/>
            </a:pPr>
            <a:endParaRPr lang="fa-IR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980" y="3390596"/>
            <a:ext cx="6036713" cy="2749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09521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47450" y="740650"/>
            <a:ext cx="8229679" cy="706515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200" b="1" dirty="0">
                <a:cs typeface="B Zar" panose="00000400000000000000" pitchFamily="2" charset="-78"/>
              </a:rPr>
              <a:t>عنوان راهكار(</a:t>
            </a:r>
            <a:r>
              <a:rPr lang="en-US" altLang="en-US" sz="2200" b="1" dirty="0">
                <a:cs typeface="B Zar" panose="00000400000000000000" pitchFamily="2" charset="-78"/>
              </a:rPr>
              <a:t>Solution</a:t>
            </a:r>
            <a:r>
              <a:rPr lang="fa-IR" altLang="en-US" sz="2200" b="1" dirty="0" smtClean="0">
                <a:cs typeface="B Zar" panose="00000400000000000000" pitchFamily="2" charset="-78"/>
              </a:rPr>
              <a:t>) 8: </a:t>
            </a:r>
            <a:r>
              <a:rPr lang="fa-IR" altLang="en-US" sz="2200" b="1" dirty="0">
                <a:cs typeface="B Zar" panose="00000400000000000000" pitchFamily="2" charset="-78"/>
              </a:rPr>
              <a:t>مکانیزاسیون فرمها و درخواستهای اداره </a:t>
            </a:r>
            <a:r>
              <a:rPr lang="fa-IR" altLang="en-US" sz="2200" b="1" dirty="0" smtClean="0">
                <a:cs typeface="B Zar" panose="00000400000000000000" pitchFamily="2" charset="-78"/>
              </a:rPr>
              <a:t>حراست</a:t>
            </a:r>
            <a:endParaRPr lang="fa-IR" altLang="en-US" sz="2200" b="1" dirty="0">
              <a:cs typeface="B Zar" panose="00000400000000000000" pitchFamily="2" charset="-78"/>
            </a:endParaRPr>
          </a:p>
        </p:txBody>
      </p:sp>
      <p:sp>
        <p:nvSpPr>
          <p:cNvPr id="6147" name="Rectangle 1027"/>
          <p:cNvSpPr>
            <a:spLocks noGrp="1" noChangeArrowheads="1"/>
          </p:cNvSpPr>
          <p:nvPr>
            <p:ph type="body" idx="4294967295"/>
          </p:nvPr>
        </p:nvSpPr>
        <p:spPr>
          <a:xfrm>
            <a:off x="808038" y="2046420"/>
            <a:ext cx="7772400" cy="3994119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تهيه كننده/ تهيه كنندگان:اداره آمار، فناوری اطلاعات و ارتباطات (فاوا)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تعداد فرم اصلي: 3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تعداد فرآیند: 2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معرفي شخص مشمول جايزه نفيس (در صورت برنده شدن) :</a:t>
            </a:r>
            <a:r>
              <a:rPr lang="fa-IR" altLang="en-US" sz="2400" dirty="0">
                <a:cs typeface="B Zar" panose="00000400000000000000" pitchFamily="2" charset="-78"/>
              </a:rPr>
              <a:t>اداره آمار، فناوری اطلاعات و ارتباطات (فاوا)، اداره کل راه  شهرسازی</a:t>
            </a:r>
          </a:p>
          <a:p>
            <a:pPr marL="460375" indent="-401638" algn="r" rtl="1" eaLnBrk="1" hangingPunct="1">
              <a:buSzPct val="120000"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87764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279907" y="740650"/>
            <a:ext cx="7297222" cy="706515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000" b="1" dirty="0">
                <a:cs typeface="B Zar" panose="00000400000000000000" pitchFamily="2" charset="-78"/>
              </a:rPr>
              <a:t>عنوان راهكار(</a:t>
            </a:r>
            <a:r>
              <a:rPr lang="en-US" altLang="en-US" sz="2000" b="1" dirty="0">
                <a:cs typeface="B Zar" panose="00000400000000000000" pitchFamily="2" charset="-78"/>
              </a:rPr>
              <a:t>Solution</a:t>
            </a:r>
            <a:r>
              <a:rPr lang="fa-IR" altLang="en-US" sz="2000" b="1" dirty="0" smtClean="0">
                <a:cs typeface="B Zar" panose="00000400000000000000" pitchFamily="2" charset="-78"/>
              </a:rPr>
              <a:t>) 1: مکانیزاسیون فرمها و </a:t>
            </a:r>
            <a:r>
              <a:rPr lang="fa-IR" altLang="en-US" sz="2000" b="1" dirty="0">
                <a:cs typeface="B Zar" panose="00000400000000000000" pitchFamily="2" charset="-78"/>
              </a:rPr>
              <a:t>درخواستهای اداره آمار، فناوری اطلاعات و ارتباطات </a:t>
            </a:r>
          </a:p>
        </p:txBody>
      </p:sp>
      <p:sp>
        <p:nvSpPr>
          <p:cNvPr id="6147" name="Rectangle 1027"/>
          <p:cNvSpPr>
            <a:spLocks noGrp="1" noChangeArrowheads="1"/>
          </p:cNvSpPr>
          <p:nvPr>
            <p:ph type="body" idx="4294967295"/>
          </p:nvPr>
        </p:nvSpPr>
        <p:spPr>
          <a:xfrm>
            <a:off x="808038" y="2046420"/>
            <a:ext cx="7772400" cy="3994119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تهيه كننده/ تهيه كنندگان:اداره آمار، فناوری اطلاعات و ارتباطات (فاوا)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تعداد فرم اصلي:9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تعداد فرم پایه: 3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تعداد فرآيند طراحي شده:8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معرفي شخص مشمول جايزه نفيس (در صورت برنده شدن) :</a:t>
            </a:r>
            <a:r>
              <a:rPr lang="fa-IR" altLang="en-US" sz="2400" dirty="0">
                <a:cs typeface="B Zar" panose="00000400000000000000" pitchFamily="2" charset="-78"/>
              </a:rPr>
              <a:t>اداره آمار، فناوری اطلاعات و ارتباطات (فاوا)، اداره کل راه  شهرسازی</a:t>
            </a:r>
          </a:p>
          <a:p>
            <a:pPr marL="460375" indent="-401638" algn="r" rtl="1" eaLnBrk="1" hangingPunct="1">
              <a:buSzPct val="120000"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13967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1: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</a:t>
            </a:r>
            <a:r>
              <a:rPr lang="fa-IR" altLang="en-US" sz="2400" dirty="0" smtClean="0">
                <a:cs typeface="B Zar" panose="00000400000000000000" pitchFamily="2" charset="-78"/>
              </a:rPr>
              <a:t>ورود و خروج کارکنان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790" y="1949186"/>
            <a:ext cx="3149210" cy="4069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1026"/>
          <p:cNvSpPr txBox="1">
            <a:spLocks noChangeArrowheads="1"/>
          </p:cNvSpPr>
          <p:nvPr/>
        </p:nvSpPr>
        <p:spPr bwMode="auto">
          <a:xfrm>
            <a:off x="228521" y="740650"/>
            <a:ext cx="8229679" cy="7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pPr marL="460375" indent="-401638" algn="r" rtl="1" eaLnBrk="1" hangingPunct="1">
              <a:buSzPct val="120000"/>
            </a:pPr>
            <a:r>
              <a:rPr lang="fa-IR" altLang="en-US" sz="2200" b="1" kern="0" dirty="0" smtClean="0">
                <a:cs typeface="B Zar" panose="00000400000000000000" pitchFamily="2" charset="-78"/>
              </a:rPr>
              <a:t>عنوان راهكار(</a:t>
            </a:r>
            <a:r>
              <a:rPr lang="en-US" altLang="en-US" sz="2200" b="1" kern="0" dirty="0" smtClean="0">
                <a:cs typeface="B Zar" panose="00000400000000000000" pitchFamily="2" charset="-78"/>
              </a:rPr>
              <a:t>Solution</a:t>
            </a:r>
            <a:r>
              <a:rPr lang="fa-IR" altLang="en-US" sz="2200" b="1" kern="0" dirty="0" smtClean="0">
                <a:cs typeface="B Zar" panose="00000400000000000000" pitchFamily="2" charset="-78"/>
              </a:rPr>
              <a:t>) 8: مکانیزاسیون فرمها و درخواستهای اداره حراست</a:t>
            </a:r>
            <a:endParaRPr lang="fa-IR" altLang="en-US" sz="2200" b="1" kern="0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349835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2: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</a:t>
            </a:r>
            <a:r>
              <a:rPr lang="fa-IR" altLang="en-US" sz="2400" dirty="0" smtClean="0">
                <a:cs typeface="B Zar" panose="00000400000000000000" pitchFamily="2" charset="-78"/>
              </a:rPr>
              <a:t>خروج کالا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173" y="1949186"/>
            <a:ext cx="2694444" cy="4069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1026"/>
          <p:cNvSpPr txBox="1">
            <a:spLocks noChangeArrowheads="1"/>
          </p:cNvSpPr>
          <p:nvPr/>
        </p:nvSpPr>
        <p:spPr bwMode="auto">
          <a:xfrm>
            <a:off x="228521" y="740650"/>
            <a:ext cx="8229679" cy="7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pPr marL="460375" indent="-401638" algn="r" rtl="1" eaLnBrk="1" hangingPunct="1">
              <a:buSzPct val="120000"/>
            </a:pPr>
            <a:r>
              <a:rPr lang="fa-IR" altLang="en-US" sz="2200" b="1" kern="0" dirty="0" smtClean="0">
                <a:cs typeface="B Zar" panose="00000400000000000000" pitchFamily="2" charset="-78"/>
              </a:rPr>
              <a:t>عنوان راهكار(</a:t>
            </a:r>
            <a:r>
              <a:rPr lang="en-US" altLang="en-US" sz="2200" b="1" kern="0" dirty="0" smtClean="0">
                <a:cs typeface="B Zar" panose="00000400000000000000" pitchFamily="2" charset="-78"/>
              </a:rPr>
              <a:t>Solution</a:t>
            </a:r>
            <a:r>
              <a:rPr lang="fa-IR" altLang="en-US" sz="2200" b="1" kern="0" dirty="0" smtClean="0">
                <a:cs typeface="B Zar" panose="00000400000000000000" pitchFamily="2" charset="-78"/>
              </a:rPr>
              <a:t>) 8: مکانیزاسیون فرمها و درخواستهای اداره حراست</a:t>
            </a:r>
            <a:endParaRPr lang="fa-IR" altLang="en-US" sz="2200" b="1" kern="0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95670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17645" y="1905000"/>
            <a:ext cx="3540555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3: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فرم </a:t>
            </a:r>
            <a:r>
              <a:rPr lang="fa-IR" altLang="en-US" sz="2400" dirty="0" smtClean="0">
                <a:cs typeface="B Zar" panose="00000400000000000000" pitchFamily="2" charset="-78"/>
              </a:rPr>
              <a:t>درخواست اینترنت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172" y="1905000"/>
            <a:ext cx="2850817" cy="3941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1026"/>
          <p:cNvSpPr txBox="1">
            <a:spLocks noChangeArrowheads="1"/>
          </p:cNvSpPr>
          <p:nvPr/>
        </p:nvSpPr>
        <p:spPr bwMode="auto">
          <a:xfrm>
            <a:off x="228521" y="740650"/>
            <a:ext cx="8229679" cy="7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pPr marL="460375" indent="-401638" algn="r" rtl="1" eaLnBrk="1" hangingPunct="1">
              <a:buSzPct val="120000"/>
            </a:pPr>
            <a:r>
              <a:rPr lang="fa-IR" altLang="en-US" sz="2200" b="1" kern="0" dirty="0" smtClean="0">
                <a:cs typeface="B Zar" panose="00000400000000000000" pitchFamily="2" charset="-78"/>
              </a:rPr>
              <a:t>عنوان راهكار(</a:t>
            </a:r>
            <a:r>
              <a:rPr lang="en-US" altLang="en-US" sz="2200" b="1" kern="0" dirty="0" smtClean="0">
                <a:cs typeface="B Zar" panose="00000400000000000000" pitchFamily="2" charset="-78"/>
              </a:rPr>
              <a:t>Solution</a:t>
            </a:r>
            <a:r>
              <a:rPr lang="fa-IR" altLang="en-US" sz="2200" b="1" kern="0" dirty="0" smtClean="0">
                <a:cs typeface="B Zar" panose="00000400000000000000" pitchFamily="2" charset="-78"/>
              </a:rPr>
              <a:t>) 8: مکانیزاسیون فرمها و درخواستهای اداره حراست</a:t>
            </a:r>
            <a:endParaRPr lang="fa-IR" altLang="en-US" sz="2200" b="1" kern="0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04684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6661" y="1905000"/>
            <a:ext cx="4961540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فرآیند شماره:1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فرآیند خروج کالا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واحدهاي سازماني درگير: اداره کل</a:t>
            </a:r>
          </a:p>
          <a:p>
            <a:pPr marL="460375" indent="-401638" algn="just" rtl="1" eaLnBrk="1" hangingPunct="1">
              <a:buSzPct val="120000"/>
            </a:pPr>
            <a:endParaRPr lang="fa-IR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270" y="3352190"/>
            <a:ext cx="5162867" cy="25814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1026"/>
          <p:cNvSpPr txBox="1">
            <a:spLocks noChangeArrowheads="1"/>
          </p:cNvSpPr>
          <p:nvPr/>
        </p:nvSpPr>
        <p:spPr bwMode="auto">
          <a:xfrm>
            <a:off x="228521" y="740650"/>
            <a:ext cx="8229679" cy="7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pPr marL="460375" indent="-401638" algn="r" rtl="1" eaLnBrk="1" hangingPunct="1">
              <a:buSzPct val="120000"/>
            </a:pPr>
            <a:r>
              <a:rPr lang="fa-IR" altLang="en-US" sz="2200" b="1" kern="0" dirty="0" smtClean="0">
                <a:cs typeface="B Zar" panose="00000400000000000000" pitchFamily="2" charset="-78"/>
              </a:rPr>
              <a:t>عنوان راهكار(</a:t>
            </a:r>
            <a:r>
              <a:rPr lang="en-US" altLang="en-US" sz="2200" b="1" kern="0" dirty="0" smtClean="0">
                <a:cs typeface="B Zar" panose="00000400000000000000" pitchFamily="2" charset="-78"/>
              </a:rPr>
              <a:t>Solution</a:t>
            </a:r>
            <a:r>
              <a:rPr lang="fa-IR" altLang="en-US" sz="2200" b="1" kern="0" dirty="0" smtClean="0">
                <a:cs typeface="B Zar" panose="00000400000000000000" pitchFamily="2" charset="-78"/>
              </a:rPr>
              <a:t>) 8: مکانیزاسیون فرمها و درخواستهای اداره حراست</a:t>
            </a:r>
            <a:endParaRPr lang="fa-IR" altLang="en-US" sz="2200" b="1" kern="0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744610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6661" y="1905000"/>
            <a:ext cx="4961540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فرآیند شماره:2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فرآیند درخواست اینترنت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>
                <a:cs typeface="B Zar" panose="00000400000000000000" pitchFamily="2" charset="-78"/>
              </a:rPr>
              <a:t>واحدهاي سازماني درگير: اداره کل</a:t>
            </a:r>
          </a:p>
          <a:p>
            <a:pPr marL="460375" indent="-401638" algn="just" rtl="1" eaLnBrk="1" hangingPunct="1">
              <a:buSzPct val="120000"/>
            </a:pPr>
            <a:endParaRPr lang="fa-IR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270" y="3352190"/>
            <a:ext cx="5162866" cy="25814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1026"/>
          <p:cNvSpPr txBox="1">
            <a:spLocks noChangeArrowheads="1"/>
          </p:cNvSpPr>
          <p:nvPr/>
        </p:nvSpPr>
        <p:spPr bwMode="auto">
          <a:xfrm>
            <a:off x="228521" y="740650"/>
            <a:ext cx="8229679" cy="7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pPr marL="460375" indent="-401638" algn="r" rtl="1" eaLnBrk="1" hangingPunct="1">
              <a:buSzPct val="120000"/>
            </a:pPr>
            <a:r>
              <a:rPr lang="fa-IR" altLang="en-US" sz="2200" b="1" kern="0" dirty="0" smtClean="0">
                <a:cs typeface="B Zar" panose="00000400000000000000" pitchFamily="2" charset="-78"/>
              </a:rPr>
              <a:t>عنوان راهكار(</a:t>
            </a:r>
            <a:r>
              <a:rPr lang="en-US" altLang="en-US" sz="2200" b="1" kern="0" dirty="0" smtClean="0">
                <a:cs typeface="B Zar" panose="00000400000000000000" pitchFamily="2" charset="-78"/>
              </a:rPr>
              <a:t>Solution</a:t>
            </a:r>
            <a:r>
              <a:rPr lang="fa-IR" altLang="en-US" sz="2200" b="1" kern="0" dirty="0" smtClean="0">
                <a:cs typeface="B Zar" panose="00000400000000000000" pitchFamily="2" charset="-78"/>
              </a:rPr>
              <a:t>) 8: مکانیزاسیون فرمها و درخواستهای اداره حراست</a:t>
            </a:r>
            <a:endParaRPr lang="fa-IR" altLang="en-US" sz="2200" b="1" kern="0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8229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2752" y="510220"/>
            <a:ext cx="8112125" cy="84491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58737" algn="r" rtl="1" eaLnBrk="1" hangingPunct="1">
              <a:buSzPct val="120000"/>
            </a:pPr>
            <a:r>
              <a:rPr lang="fa-IR" altLang="en-US" sz="2800" dirty="0" smtClean="0">
                <a:cs typeface="B Zar" panose="00000400000000000000" pitchFamily="2" charset="-78"/>
              </a:rPr>
              <a:t>9- یکپارچه </a:t>
            </a:r>
            <a:r>
              <a:rPr lang="fa-IR" altLang="en-US" sz="2800" dirty="0">
                <a:cs typeface="B Zar" panose="00000400000000000000" pitchFamily="2" charset="-78"/>
              </a:rPr>
              <a:t>سازی اتوماسیون اداری مکاتبات و میز </a:t>
            </a:r>
            <a:r>
              <a:rPr lang="fa-IR" altLang="en-US" sz="2800" dirty="0" smtClean="0">
                <a:cs typeface="B Zar" panose="00000400000000000000" pitchFamily="2" charset="-78"/>
              </a:rPr>
              <a:t>خدمت الکترونیک</a:t>
            </a:r>
            <a:endParaRPr lang="fa-IR" altLang="en-US" sz="2800" dirty="0">
              <a:cs typeface="B Zar" panose="00000400000000000000" pitchFamily="2" charset="-78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905000"/>
            <a:ext cx="7696200" cy="1063140"/>
          </a:xfrm>
        </p:spPr>
        <p:txBody>
          <a:bodyPr/>
          <a:lstStyle/>
          <a:p>
            <a:pPr marL="0" indent="0" algn="r" rtl="1" eaLnBrk="1" hangingPunct="1">
              <a:buFont typeface="Wingdings" panose="05000000000000000000" pitchFamily="2" charset="2"/>
              <a:buNone/>
            </a:pPr>
            <a:r>
              <a:rPr lang="fa-IR" altLang="en-US" dirty="0" smtClean="0">
                <a:cs typeface="B Nazanin" panose="00000400000000000000" pitchFamily="2" charset="-78"/>
              </a:rPr>
              <a:t>ارائه گردش مکاتبات توسط کد پیگیری اتوماسیونی نامه متقاضیان مردمی در </a:t>
            </a:r>
            <a:r>
              <a:rPr lang="fa-IR" altLang="en-US" smtClean="0">
                <a:cs typeface="B Nazanin" panose="00000400000000000000" pitchFamily="2" charset="-78"/>
              </a:rPr>
              <a:t>میز خدمت الکترونیک</a:t>
            </a:r>
            <a:endParaRPr lang="en-US" altLang="en-US" dirty="0" smtClean="0"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1893" r="27400" b="41769"/>
          <a:stretch/>
        </p:blipFill>
        <p:spPr>
          <a:xfrm>
            <a:off x="4599972" y="4327092"/>
            <a:ext cx="4032525" cy="1638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06" r="14914" b="43353"/>
          <a:stretch/>
        </p:blipFill>
        <p:spPr>
          <a:xfrm>
            <a:off x="762000" y="2964154"/>
            <a:ext cx="4608600" cy="1942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7696200" cy="533400"/>
          </a:xfrm>
        </p:spPr>
        <p:txBody>
          <a:bodyPr/>
          <a:lstStyle/>
          <a:p>
            <a:pPr eaLnBrk="1" hangingPunct="1"/>
            <a:r>
              <a:rPr lang="en-US" altLang="en-US" sz="3600" smtClean="0"/>
              <a:t>Appropriate Use of Images</a:t>
            </a:r>
          </a:p>
        </p:txBody>
      </p:sp>
      <p:sp>
        <p:nvSpPr>
          <p:cNvPr id="25603" name="Rectangle 1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25604" name="Rectangle 20" descr="Blue tissue paper"/>
          <p:cNvSpPr>
            <a:spLocks noChangeArrowheads="1"/>
          </p:cNvSpPr>
          <p:nvPr/>
        </p:nvSpPr>
        <p:spPr bwMode="auto">
          <a:xfrm>
            <a:off x="36513" y="0"/>
            <a:ext cx="9144000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5605" name="Rectangle 21"/>
          <p:cNvSpPr>
            <a:spLocks noChangeArrowheads="1"/>
          </p:cNvSpPr>
          <p:nvPr/>
        </p:nvSpPr>
        <p:spPr bwMode="auto">
          <a:xfrm>
            <a:off x="495300" y="3390900"/>
            <a:ext cx="82264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1" eaLnBrk="1" hangingPunct="1"/>
            <a:r>
              <a:rPr lang="fa-IR" altLang="en-US" sz="3200" dirty="0" smtClean="0">
                <a:solidFill>
                  <a:schemeClr val="tx2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پایان</a:t>
            </a:r>
            <a:endParaRPr lang="en-US" altLang="en-US" sz="3200" dirty="0">
              <a:solidFill>
                <a:schemeClr val="tx2"/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0199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درخواستهای اداره فاوا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6050" y="1905000"/>
            <a:ext cx="3502150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1: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درخواست پشتیبانی نرم افزاری و سخت افزاری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در زمان نیاز کارکنان به ارائه خدمات پشتیبانی نرم افازری و سخت افزاری تهیه و در هر مرحله از رسیدگی به درخواست اطلاعات مورد نیاز تکمیل می گردد</a:t>
            </a: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750" y="1904586"/>
            <a:ext cx="3072400" cy="40390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7624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706515"/>
          </a:xfrm>
        </p:spPr>
        <p:txBody>
          <a:bodyPr/>
          <a:lstStyle/>
          <a:p>
            <a:pPr algn="r" eaLnBrk="1" hangingPunct="1"/>
            <a:r>
              <a:rPr lang="fa-IR" altLang="en-US" sz="2800" dirty="0" smtClean="0">
                <a:cs typeface="B Yekan" panose="00000400000000000000" pitchFamily="2" charset="-78"/>
              </a:rPr>
              <a:t>معرفي فرم‌های مکانیزاسیون فرمها و درخواستهای اداره فاوا</a:t>
            </a:r>
            <a:endParaRPr lang="en-US" altLang="en-US" sz="28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09670" y="1905000"/>
            <a:ext cx="3348530" cy="4038600"/>
          </a:xfrm>
        </p:spPr>
        <p:txBody>
          <a:bodyPr/>
          <a:lstStyle/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شماره 2: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فرم درخواست ایجاد تغییرات در اتوماسیون مکاتبات فرزین</a:t>
            </a:r>
          </a:p>
          <a:p>
            <a:pPr marL="460375" indent="-401638" algn="just" rtl="1" eaLnBrk="1" hangingPunct="1">
              <a:buSzPct val="120000"/>
            </a:pPr>
            <a:r>
              <a:rPr lang="fa-IR" altLang="en-US" sz="2400" dirty="0" smtClean="0">
                <a:cs typeface="B Zar" panose="00000400000000000000" pitchFamily="2" charset="-78"/>
              </a:rPr>
              <a:t>توسط شخص متقاضی، مسئول و یا کارگزینی ایجاد و پس از تایید مسئولین مربوطه به راهبر اتوماسیون ارجاع میگردد</a:t>
            </a:r>
          </a:p>
          <a:p>
            <a:pPr marL="460375" indent="-401638" algn="just" rtl="1" eaLnBrk="1" hangingPunct="1">
              <a:buSzPct val="120000"/>
            </a:pPr>
            <a:endParaRPr lang="fa-IR" altLang="en-US" sz="2400" dirty="0" smtClean="0">
              <a:cs typeface="B Zar" panose="00000400000000000000" pitchFamily="2" charset="-78"/>
            </a:endParaRPr>
          </a:p>
          <a:p>
            <a:pPr marL="58737" indent="0" algn="just" rtl="1" eaLnBrk="1" hangingPunct="1">
              <a:buSzPct val="120000"/>
              <a:buNone/>
            </a:pPr>
            <a:endParaRPr lang="en-US" altLang="en-US" sz="2400" dirty="0" smtClean="0">
              <a:cs typeface="B Zar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170" y="1777585"/>
            <a:ext cx="3341235" cy="4166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udio">
  <a:themeElements>
    <a:clrScheme name="Studio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Studio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udio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Studio</Template>
  <TotalTime>4760</TotalTime>
  <Words>3771</Words>
  <Application>Microsoft Office PowerPoint</Application>
  <PresentationFormat>On-screen Show (4:3)</PresentationFormat>
  <Paragraphs>448</Paragraphs>
  <Slides>76</Slides>
  <Notes>76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7" baseType="lpstr">
      <vt:lpstr>Wingdings</vt:lpstr>
      <vt:lpstr>Times New Roman</vt:lpstr>
      <vt:lpstr>B Titr</vt:lpstr>
      <vt:lpstr>B Yekan</vt:lpstr>
      <vt:lpstr>Arial</vt:lpstr>
      <vt:lpstr>Arial Black</vt:lpstr>
      <vt:lpstr>B Esfehan</vt:lpstr>
      <vt:lpstr>B Nazanin</vt:lpstr>
      <vt:lpstr>Times</vt:lpstr>
      <vt:lpstr>B Zar</vt:lpstr>
      <vt:lpstr>Studio</vt:lpstr>
      <vt:lpstr>اولين همايش هوشمندسازي و الكترونيكي كردن فرآيندها  در سازمان‌هاي دولتي و خصوصي (دي‌ماه 97)</vt:lpstr>
      <vt:lpstr>تیم احصاء، بهینه سازی و طراحی فرآیندها و فرمهای اداره کل راه و شهرسازی: اداره آمار، فناوری اطلاعات و ارتباطات (فاوا)</vt:lpstr>
      <vt:lpstr>عناوین راه کارهای ارائه شده: </vt:lpstr>
      <vt:lpstr>PowerPoint Presentation</vt:lpstr>
      <vt:lpstr>تعداد کل فرم و فرآیند در اتوماسیون اداره کل راه و شهرسازی</vt:lpstr>
      <vt:lpstr>مزیت خاص این راه‌كار (Solution)</vt:lpstr>
      <vt:lpstr>عنوان راهكار(Solution) 1: مکانیزاسیون فرمها و درخواستهای اداره آمار، فناوری اطلاعات و ارتباطات </vt:lpstr>
      <vt:lpstr>معرفي فرم‌های مکانیزاسیون فرمها و درخواستهای اداره فاوا</vt:lpstr>
      <vt:lpstr>معرفي فرم‌های مکانیزاسیون فرمها و درخواستهای اداره فاوا</vt:lpstr>
      <vt:lpstr>معرفي فرم‌های مکانیزاسیون فرمها و درخواستهای اداره فاوا</vt:lpstr>
      <vt:lpstr>معرفي فرم‌های مکانیزاسیون فرمها و درخواستهای اداره فاوا</vt:lpstr>
      <vt:lpstr>معرفي فرم‌های مکانیزاسیون فرمها و درخواستهای اداره فاوا</vt:lpstr>
      <vt:lpstr>معرفي فرم‌های مکانیزاسیون فرمها و درخواستهای اداره فاوا</vt:lpstr>
      <vt:lpstr>معرفي فرم‌های مکانیزاسیون فرمها و درخواستهای اداره فاوا</vt:lpstr>
      <vt:lpstr>معرفي فرم‌های مکانیزاسیون فرمها و درخواستهای اداره فاوا</vt:lpstr>
      <vt:lpstr>معرفي فرم‌های مکانیزاسیون فرمها و درخواستهای اداره فاوا</vt:lpstr>
      <vt:lpstr>معرفي فرآیندهای مکانیزاسیون فرمها و درخواستهای اداره فاوا</vt:lpstr>
      <vt:lpstr>معرفي فرآیندهای مکانیزاسیون فرمها و درخواستهای اداره فاوا</vt:lpstr>
      <vt:lpstr>معرفي فرآیندهای مکانیزاسیون فرمها و درخواستهای اداره فاوا</vt:lpstr>
      <vt:lpstr>معرفي فرآیندهای مکانیزاسیون فرمها و درخواستهای اداره فاوا</vt:lpstr>
      <vt:lpstr>معرفي فرآیندهای مکانیزاسیون فرمها و درخواستهای اداره فاوا</vt:lpstr>
      <vt:lpstr>عنوان راهكار(Solution) 2: مکانیزاسیون فرمها و درخواست های اداره پشتیبانی، توسعه منابع انسانی و تحول اداری </vt:lpstr>
      <vt:lpstr>معرفي فرم‌های مکانیزاسیون فرمها و درخواستهای امور اداری</vt:lpstr>
      <vt:lpstr>معرفي فرم‌های مکانیزاسیون فرمها و درخواستهای امور اداری</vt:lpstr>
      <vt:lpstr>معرفي فرم‌های مکانیزاسیون فرمها و درخواستهای امور اداری</vt:lpstr>
      <vt:lpstr>معرفي فرم‌های مکانیزاسیون فرمها و درخواستهای امور اداری</vt:lpstr>
      <vt:lpstr>معرفي فرم‌های مکانیزاسیون فرمها و درخواستهای امور اداری</vt:lpstr>
      <vt:lpstr>معرفي فرم‌های مکانیزاسیون فرمها و درخواستهای امور اداری</vt:lpstr>
      <vt:lpstr>معرفي فرم‌های مکانیزاسیون فرمها و درخواستهای امور اداری</vt:lpstr>
      <vt:lpstr>معرفي فرم‌های مکانیزاسیون فرمها و درخواستهای امور اداری</vt:lpstr>
      <vt:lpstr>معرفي فرم‌های مکانیزاسیون فرمها و درخواستهای امور اداری</vt:lpstr>
      <vt:lpstr>معرفي فرم‌های مکانیزاسیون فرمها و درخواستهای امور اداری</vt:lpstr>
      <vt:lpstr>معرفي فرم‌های مکانیزاسیون فرمها و درخواستهای امور اداری</vt:lpstr>
      <vt:lpstr>معرفي فرم‌های مکانیزاسیون فرمها و درخواستهای امور اداری</vt:lpstr>
      <vt:lpstr>معرفي فرم‌های مکانیزاسیون فرمها و درخواستهای امور اداری</vt:lpstr>
      <vt:lpstr>معرفي فرم‌های مکانیزاسیون فرمها و درخواستهای امور اداری</vt:lpstr>
      <vt:lpstr>معرفي فرآیندهای مکانیزاسیون فرمها و درخواستهای امور اداری</vt:lpstr>
      <vt:lpstr>معرفي فرآیندهای مکانیزاسیون فرمها و درخواستهای امور اداری</vt:lpstr>
      <vt:lpstr>معرفي فرآیندهای مکانیزاسیون فرمها و درخواستهای امور اداری</vt:lpstr>
      <vt:lpstr>معرفي فرآیندهای مکانیزاسیون فرمها و درخواستهای امور اداری</vt:lpstr>
      <vt:lpstr>عنوان راهكار(Solution) 3: مکانیزاسیون جلسات  </vt:lpstr>
      <vt:lpstr>معرفي فرم‌های مکانیزاسیون جلسات</vt:lpstr>
      <vt:lpstr>معرفي فرم‌های مکانیزاسیون جلسات</vt:lpstr>
      <vt:lpstr>معرفي فرآیند مکانیزاسیون جلسات</vt:lpstr>
      <vt:lpstr>عنوان راهكار(Solution) 4: مکانیزاسیون مکاتبات اداره پیمان و رسیدگی </vt:lpstr>
      <vt:lpstr>معرفي فرم‌های مکانیزاسیون مکاتبات اداره پیمان و رسیدگی</vt:lpstr>
      <vt:lpstr>معرفي فرم‌های مکانیزاسیون مکاتبات اداره پیمان و رسیدگی</vt:lpstr>
      <vt:lpstr>معرفي فرم‌های مکانیزاسیون مکاتبات اداره پیمان و رسیدگی</vt:lpstr>
      <vt:lpstr>معرفي فرم‌های مکانیزاسیون مکاتبات اداره پیمان و رسیدگی</vt:lpstr>
      <vt:lpstr>معرفي فرم‌های مکانیزاسیون مکاتبات اداره پیمان و رسیدگی</vt:lpstr>
      <vt:lpstr>عنوان راهكار(Solution) 5: مکانیزاسیون مکاتبات ذیحسابی</vt:lpstr>
      <vt:lpstr>عنوان راهكار(Solution) 5: مکانیزاسیون مکاتبات ذیحسابی</vt:lpstr>
      <vt:lpstr>عنوان راهكار(Solution) 5: مکانیزاسیون مکاتبات ذیحسابی</vt:lpstr>
      <vt:lpstr>عنوان راهكار(Solution) 5: مکانیزاسیون مکاتبات ذیحسابی</vt:lpstr>
      <vt:lpstr>عنوان راهكار(Solution) 5: مکانیزاسیون مکاتبات ذیحسابی</vt:lpstr>
      <vt:lpstr>عنوان راهكار(Solution) 6: مکانیزاسیون مکاتبات اداره حقوقی</vt:lpstr>
      <vt:lpstr>عنوان راهكار(Solution) 6: مکانیزاسیون مکاتبات اداره حقوقی</vt:lpstr>
      <vt:lpstr>عنوان راهكار(Solution) 6: مکانیزاسیون مکاتبات اداره حقوقی</vt:lpstr>
      <vt:lpstr>عنوان راهكار(Solution) 6: مکانیزاسیون مکاتبات اداره حقوقی</vt:lpstr>
      <vt:lpstr>عنوان راهكار(Solution) 6: مکانیزاسیون مکاتبات اداره حقوقی</vt:lpstr>
      <vt:lpstr>عنوان راهكار(Solution) 7: مکانیزاسیون مکاتبات و گزارشات معاونت مهندسی و ساخت</vt:lpstr>
      <vt:lpstr>معرفي فرم‌های مکانیزاسیون مکاتبات و گزارشات معاونت مهندسی و ساخت</vt:lpstr>
      <vt:lpstr>معرفي فرم‌های مکانیزاسیون مکاتبات و گزارشات معاونت مهندسی و ساخت</vt:lpstr>
      <vt:lpstr>معرفي فرم‌های مکانیزاسیون مکاتبات و گزارشات معاونت مهندسی و ساخت</vt:lpstr>
      <vt:lpstr>معرفي فرم‌های مکانیزاسیون مکاتبات و گزارشات معاونت مهندسی و ساخت</vt:lpstr>
      <vt:lpstr>معرفي فرم‌های مکانیزاسیون مکاتبات و گزارشات معاونت مهندسی و ساخت</vt:lpstr>
      <vt:lpstr>معرفي فرم‌های مکانیزاسیون مکاتبات و گزارشات معاونت مهندسی و ساخت</vt:lpstr>
      <vt:lpstr>معرفي فرآیند مکانیزاسیون مکاتبات و گزارشات معاونت مهندسی و ساخت</vt:lpstr>
      <vt:lpstr>عنوان راهكار(Solution) 8: مکانیزاسیون فرمها و درخواستهای اداره حراست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9- یکپارچه سازی اتوماسیون اداری مکاتبات و میز خدمت الکترونیک</vt:lpstr>
      <vt:lpstr>Appropriate Use of Images</vt:lpstr>
    </vt:vector>
  </TitlesOfParts>
  <Company>CLTE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Effective PowerPoint Presentations</dc:title>
  <dc:creator>marjan mirzaei</dc:creator>
  <cp:lastModifiedBy>اداره فناوری اطلاعات</cp:lastModifiedBy>
  <cp:revision>314</cp:revision>
  <dcterms:created xsi:type="dcterms:W3CDTF">2001-05-31T17:33:03Z</dcterms:created>
  <dcterms:modified xsi:type="dcterms:W3CDTF">2018-12-07T15:26:31Z</dcterms:modified>
</cp:coreProperties>
</file>