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55"/>
  </p:notesMasterIdLst>
  <p:sldIdLst>
    <p:sldId id="319" r:id="rId3"/>
    <p:sldId id="256" r:id="rId4"/>
    <p:sldId id="260" r:id="rId5"/>
    <p:sldId id="262" r:id="rId6"/>
    <p:sldId id="270" r:id="rId7"/>
    <p:sldId id="314" r:id="rId8"/>
    <p:sldId id="264" r:id="rId9"/>
    <p:sldId id="266" r:id="rId10"/>
    <p:sldId id="271" r:id="rId11"/>
    <p:sldId id="265" r:id="rId12"/>
    <p:sldId id="272" r:id="rId13"/>
    <p:sldId id="273" r:id="rId14"/>
    <p:sldId id="274" r:id="rId15"/>
    <p:sldId id="275" r:id="rId16"/>
    <p:sldId id="276" r:id="rId17"/>
    <p:sldId id="277" r:id="rId18"/>
    <p:sldId id="278" r:id="rId19"/>
    <p:sldId id="280" r:id="rId20"/>
    <p:sldId id="279" r:id="rId21"/>
    <p:sldId id="281" r:id="rId22"/>
    <p:sldId id="282" r:id="rId23"/>
    <p:sldId id="283" r:id="rId24"/>
    <p:sldId id="284" r:id="rId25"/>
    <p:sldId id="285" r:id="rId26"/>
    <p:sldId id="286" r:id="rId27"/>
    <p:sldId id="287" r:id="rId28"/>
    <p:sldId id="288" r:id="rId29"/>
    <p:sldId id="289" r:id="rId30"/>
    <p:sldId id="291" r:id="rId31"/>
    <p:sldId id="292" r:id="rId32"/>
    <p:sldId id="315" r:id="rId33"/>
    <p:sldId id="295" r:id="rId34"/>
    <p:sldId id="293" r:id="rId35"/>
    <p:sldId id="296" r:id="rId36"/>
    <p:sldId id="298" r:id="rId37"/>
    <p:sldId id="297" r:id="rId38"/>
    <p:sldId id="299" r:id="rId39"/>
    <p:sldId id="300" r:id="rId40"/>
    <p:sldId id="301" r:id="rId41"/>
    <p:sldId id="302" r:id="rId42"/>
    <p:sldId id="316" r:id="rId43"/>
    <p:sldId id="304" r:id="rId44"/>
    <p:sldId id="305" r:id="rId45"/>
    <p:sldId id="306" r:id="rId46"/>
    <p:sldId id="307" r:id="rId47"/>
    <p:sldId id="308" r:id="rId48"/>
    <p:sldId id="309" r:id="rId49"/>
    <p:sldId id="310" r:id="rId50"/>
    <p:sldId id="311" r:id="rId51"/>
    <p:sldId id="312" r:id="rId52"/>
    <p:sldId id="313" r:id="rId53"/>
    <p:sldId id="318" r:id="rId54"/>
  </p:sldIdLst>
  <p:sldSz cx="9144000" cy="6858000" type="screen4x3"/>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8002"/>
    <a:srgbClr val="7B2E1F"/>
    <a:srgbClr val="057905"/>
    <a:srgbClr val="5AF85A"/>
    <a:srgbClr val="FEA954"/>
    <a:srgbClr val="FB2603"/>
    <a:srgbClr val="FCB504"/>
    <a:srgbClr val="8C8C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07" autoAdjust="0"/>
    <p:restoredTop sz="73478" autoAdjust="0"/>
  </p:normalViewPr>
  <p:slideViewPr>
    <p:cSldViewPr>
      <p:cViewPr varScale="1">
        <p:scale>
          <a:sx n="66" d="100"/>
          <a:sy n="66" d="100"/>
        </p:scale>
        <p:origin x="930"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DF520C-FAB8-4569-BDF1-68160A23E354}" type="datetimeFigureOut">
              <a:rPr lang="ko-KR" altLang="en-US" smtClean="0"/>
              <a:t>2019-01-19</a:t>
            </a:fld>
            <a:endParaRPr lang="ko-KR"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ko-KR" alt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2B1B5C-44FE-4D20-AB8D-F2584391D777}" type="slidenum">
              <a:rPr lang="ko-KR" altLang="en-US" smtClean="0"/>
              <a:t>‹#›</a:t>
            </a:fld>
            <a:endParaRPr lang="ko-KR" altLang="en-US"/>
          </a:p>
        </p:txBody>
      </p:sp>
    </p:spTree>
    <p:extLst>
      <p:ext uri="{BB962C8B-B14F-4D97-AF65-F5344CB8AC3E}">
        <p14:creationId xmlns:p14="http://schemas.microsoft.com/office/powerpoint/2010/main" val="909146269"/>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2</a:t>
            </a:fld>
            <a:endParaRPr lang="ko-KR" altLang="en-US"/>
          </a:p>
        </p:txBody>
      </p:sp>
    </p:spTree>
    <p:extLst>
      <p:ext uri="{BB962C8B-B14F-4D97-AF65-F5344CB8AC3E}">
        <p14:creationId xmlns:p14="http://schemas.microsoft.com/office/powerpoint/2010/main" val="23513896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20</a:t>
            </a:fld>
            <a:endParaRPr lang="ko-KR" altLang="en-US"/>
          </a:p>
        </p:txBody>
      </p:sp>
    </p:spTree>
    <p:extLst>
      <p:ext uri="{BB962C8B-B14F-4D97-AF65-F5344CB8AC3E}">
        <p14:creationId xmlns:p14="http://schemas.microsoft.com/office/powerpoint/2010/main" val="15240255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21</a:t>
            </a:fld>
            <a:endParaRPr lang="ko-KR" altLang="en-US"/>
          </a:p>
        </p:txBody>
      </p:sp>
    </p:spTree>
    <p:extLst>
      <p:ext uri="{BB962C8B-B14F-4D97-AF65-F5344CB8AC3E}">
        <p14:creationId xmlns:p14="http://schemas.microsoft.com/office/powerpoint/2010/main" val="28899232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22</a:t>
            </a:fld>
            <a:endParaRPr lang="ko-KR" altLang="en-US"/>
          </a:p>
        </p:txBody>
      </p:sp>
    </p:spTree>
    <p:extLst>
      <p:ext uri="{BB962C8B-B14F-4D97-AF65-F5344CB8AC3E}">
        <p14:creationId xmlns:p14="http://schemas.microsoft.com/office/powerpoint/2010/main" val="6609575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23</a:t>
            </a:fld>
            <a:endParaRPr lang="ko-KR" altLang="en-US"/>
          </a:p>
        </p:txBody>
      </p:sp>
    </p:spTree>
    <p:extLst>
      <p:ext uri="{BB962C8B-B14F-4D97-AF65-F5344CB8AC3E}">
        <p14:creationId xmlns:p14="http://schemas.microsoft.com/office/powerpoint/2010/main" val="33914459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24</a:t>
            </a:fld>
            <a:endParaRPr lang="ko-KR" altLang="en-US"/>
          </a:p>
        </p:txBody>
      </p:sp>
    </p:spTree>
    <p:extLst>
      <p:ext uri="{BB962C8B-B14F-4D97-AF65-F5344CB8AC3E}">
        <p14:creationId xmlns:p14="http://schemas.microsoft.com/office/powerpoint/2010/main" val="29661780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25</a:t>
            </a:fld>
            <a:endParaRPr lang="ko-KR" altLang="en-US"/>
          </a:p>
        </p:txBody>
      </p:sp>
    </p:spTree>
    <p:extLst>
      <p:ext uri="{BB962C8B-B14F-4D97-AF65-F5344CB8AC3E}">
        <p14:creationId xmlns:p14="http://schemas.microsoft.com/office/powerpoint/2010/main" val="38097216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26</a:t>
            </a:fld>
            <a:endParaRPr lang="ko-KR" altLang="en-US"/>
          </a:p>
        </p:txBody>
      </p:sp>
    </p:spTree>
    <p:extLst>
      <p:ext uri="{BB962C8B-B14F-4D97-AF65-F5344CB8AC3E}">
        <p14:creationId xmlns:p14="http://schemas.microsoft.com/office/powerpoint/2010/main" val="6072186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27</a:t>
            </a:fld>
            <a:endParaRPr lang="ko-KR" altLang="en-US"/>
          </a:p>
        </p:txBody>
      </p:sp>
    </p:spTree>
    <p:extLst>
      <p:ext uri="{BB962C8B-B14F-4D97-AF65-F5344CB8AC3E}">
        <p14:creationId xmlns:p14="http://schemas.microsoft.com/office/powerpoint/2010/main" val="23590631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28</a:t>
            </a:fld>
            <a:endParaRPr lang="ko-KR" altLang="en-US"/>
          </a:p>
        </p:txBody>
      </p:sp>
    </p:spTree>
    <p:extLst>
      <p:ext uri="{BB962C8B-B14F-4D97-AF65-F5344CB8AC3E}">
        <p14:creationId xmlns:p14="http://schemas.microsoft.com/office/powerpoint/2010/main" val="26438295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29</a:t>
            </a:fld>
            <a:endParaRPr lang="ko-KR" altLang="en-US"/>
          </a:p>
        </p:txBody>
      </p:sp>
    </p:spTree>
    <p:extLst>
      <p:ext uri="{BB962C8B-B14F-4D97-AF65-F5344CB8AC3E}">
        <p14:creationId xmlns:p14="http://schemas.microsoft.com/office/powerpoint/2010/main" val="1778214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5</a:t>
            </a:fld>
            <a:endParaRPr lang="ko-KR" altLang="en-US"/>
          </a:p>
        </p:txBody>
      </p:sp>
    </p:spTree>
    <p:extLst>
      <p:ext uri="{BB962C8B-B14F-4D97-AF65-F5344CB8AC3E}">
        <p14:creationId xmlns:p14="http://schemas.microsoft.com/office/powerpoint/2010/main" val="1602553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30</a:t>
            </a:fld>
            <a:endParaRPr lang="ko-KR" altLang="en-US"/>
          </a:p>
        </p:txBody>
      </p:sp>
    </p:spTree>
    <p:extLst>
      <p:ext uri="{BB962C8B-B14F-4D97-AF65-F5344CB8AC3E}">
        <p14:creationId xmlns:p14="http://schemas.microsoft.com/office/powerpoint/2010/main" val="7457182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31</a:t>
            </a:fld>
            <a:endParaRPr lang="ko-KR" altLang="en-US"/>
          </a:p>
        </p:txBody>
      </p:sp>
    </p:spTree>
    <p:extLst>
      <p:ext uri="{BB962C8B-B14F-4D97-AF65-F5344CB8AC3E}">
        <p14:creationId xmlns:p14="http://schemas.microsoft.com/office/powerpoint/2010/main" val="20204423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32</a:t>
            </a:fld>
            <a:endParaRPr lang="ko-KR" altLang="en-US"/>
          </a:p>
        </p:txBody>
      </p:sp>
    </p:spTree>
    <p:extLst>
      <p:ext uri="{BB962C8B-B14F-4D97-AF65-F5344CB8AC3E}">
        <p14:creationId xmlns:p14="http://schemas.microsoft.com/office/powerpoint/2010/main" val="15372882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33</a:t>
            </a:fld>
            <a:endParaRPr lang="ko-KR" altLang="en-US"/>
          </a:p>
        </p:txBody>
      </p:sp>
    </p:spTree>
    <p:extLst>
      <p:ext uri="{BB962C8B-B14F-4D97-AF65-F5344CB8AC3E}">
        <p14:creationId xmlns:p14="http://schemas.microsoft.com/office/powerpoint/2010/main" val="19732447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34</a:t>
            </a:fld>
            <a:endParaRPr lang="ko-KR" altLang="en-US"/>
          </a:p>
        </p:txBody>
      </p:sp>
    </p:spTree>
    <p:extLst>
      <p:ext uri="{BB962C8B-B14F-4D97-AF65-F5344CB8AC3E}">
        <p14:creationId xmlns:p14="http://schemas.microsoft.com/office/powerpoint/2010/main" val="3911316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35</a:t>
            </a:fld>
            <a:endParaRPr lang="ko-KR" altLang="en-US"/>
          </a:p>
        </p:txBody>
      </p:sp>
    </p:spTree>
    <p:extLst>
      <p:ext uri="{BB962C8B-B14F-4D97-AF65-F5344CB8AC3E}">
        <p14:creationId xmlns:p14="http://schemas.microsoft.com/office/powerpoint/2010/main" val="13348534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36</a:t>
            </a:fld>
            <a:endParaRPr lang="ko-KR" altLang="en-US"/>
          </a:p>
        </p:txBody>
      </p:sp>
    </p:spTree>
    <p:extLst>
      <p:ext uri="{BB962C8B-B14F-4D97-AF65-F5344CB8AC3E}">
        <p14:creationId xmlns:p14="http://schemas.microsoft.com/office/powerpoint/2010/main" val="41411146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37</a:t>
            </a:fld>
            <a:endParaRPr lang="ko-KR" altLang="en-US"/>
          </a:p>
        </p:txBody>
      </p:sp>
    </p:spTree>
    <p:extLst>
      <p:ext uri="{BB962C8B-B14F-4D97-AF65-F5344CB8AC3E}">
        <p14:creationId xmlns:p14="http://schemas.microsoft.com/office/powerpoint/2010/main" val="31222980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38</a:t>
            </a:fld>
            <a:endParaRPr lang="ko-KR" altLang="en-US"/>
          </a:p>
        </p:txBody>
      </p:sp>
    </p:spTree>
    <p:extLst>
      <p:ext uri="{BB962C8B-B14F-4D97-AF65-F5344CB8AC3E}">
        <p14:creationId xmlns:p14="http://schemas.microsoft.com/office/powerpoint/2010/main" val="1782713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39</a:t>
            </a:fld>
            <a:endParaRPr lang="ko-KR" altLang="en-US"/>
          </a:p>
        </p:txBody>
      </p:sp>
    </p:spTree>
    <p:extLst>
      <p:ext uri="{BB962C8B-B14F-4D97-AF65-F5344CB8AC3E}">
        <p14:creationId xmlns:p14="http://schemas.microsoft.com/office/powerpoint/2010/main" val="10294188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6</a:t>
            </a:fld>
            <a:endParaRPr lang="ko-KR" altLang="en-US"/>
          </a:p>
        </p:txBody>
      </p:sp>
    </p:spTree>
    <p:extLst>
      <p:ext uri="{BB962C8B-B14F-4D97-AF65-F5344CB8AC3E}">
        <p14:creationId xmlns:p14="http://schemas.microsoft.com/office/powerpoint/2010/main" val="37976179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40</a:t>
            </a:fld>
            <a:endParaRPr lang="ko-KR" altLang="en-US"/>
          </a:p>
        </p:txBody>
      </p:sp>
    </p:spTree>
    <p:extLst>
      <p:ext uri="{BB962C8B-B14F-4D97-AF65-F5344CB8AC3E}">
        <p14:creationId xmlns:p14="http://schemas.microsoft.com/office/powerpoint/2010/main" val="20240077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41</a:t>
            </a:fld>
            <a:endParaRPr lang="ko-KR" altLang="en-US"/>
          </a:p>
        </p:txBody>
      </p:sp>
    </p:spTree>
    <p:extLst>
      <p:ext uri="{BB962C8B-B14F-4D97-AF65-F5344CB8AC3E}">
        <p14:creationId xmlns:p14="http://schemas.microsoft.com/office/powerpoint/2010/main" val="21066462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42</a:t>
            </a:fld>
            <a:endParaRPr lang="ko-KR" altLang="en-US"/>
          </a:p>
        </p:txBody>
      </p:sp>
    </p:spTree>
    <p:extLst>
      <p:ext uri="{BB962C8B-B14F-4D97-AF65-F5344CB8AC3E}">
        <p14:creationId xmlns:p14="http://schemas.microsoft.com/office/powerpoint/2010/main" val="15587886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43</a:t>
            </a:fld>
            <a:endParaRPr lang="ko-KR" altLang="en-US"/>
          </a:p>
        </p:txBody>
      </p:sp>
    </p:spTree>
    <p:extLst>
      <p:ext uri="{BB962C8B-B14F-4D97-AF65-F5344CB8AC3E}">
        <p14:creationId xmlns:p14="http://schemas.microsoft.com/office/powerpoint/2010/main" val="18488076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44</a:t>
            </a:fld>
            <a:endParaRPr lang="ko-KR" altLang="en-US"/>
          </a:p>
        </p:txBody>
      </p:sp>
    </p:spTree>
    <p:extLst>
      <p:ext uri="{BB962C8B-B14F-4D97-AF65-F5344CB8AC3E}">
        <p14:creationId xmlns:p14="http://schemas.microsoft.com/office/powerpoint/2010/main" val="8354772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45</a:t>
            </a:fld>
            <a:endParaRPr lang="ko-KR" altLang="en-US"/>
          </a:p>
        </p:txBody>
      </p:sp>
    </p:spTree>
    <p:extLst>
      <p:ext uri="{BB962C8B-B14F-4D97-AF65-F5344CB8AC3E}">
        <p14:creationId xmlns:p14="http://schemas.microsoft.com/office/powerpoint/2010/main" val="25761708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46</a:t>
            </a:fld>
            <a:endParaRPr lang="ko-KR" altLang="en-US"/>
          </a:p>
        </p:txBody>
      </p:sp>
    </p:spTree>
    <p:extLst>
      <p:ext uri="{BB962C8B-B14F-4D97-AF65-F5344CB8AC3E}">
        <p14:creationId xmlns:p14="http://schemas.microsoft.com/office/powerpoint/2010/main" val="28168568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47</a:t>
            </a:fld>
            <a:endParaRPr lang="ko-KR" altLang="en-US"/>
          </a:p>
        </p:txBody>
      </p:sp>
    </p:spTree>
    <p:extLst>
      <p:ext uri="{BB962C8B-B14F-4D97-AF65-F5344CB8AC3E}">
        <p14:creationId xmlns:p14="http://schemas.microsoft.com/office/powerpoint/2010/main" val="30438248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48</a:t>
            </a:fld>
            <a:endParaRPr lang="ko-KR" altLang="en-US"/>
          </a:p>
        </p:txBody>
      </p:sp>
    </p:spTree>
    <p:extLst>
      <p:ext uri="{BB962C8B-B14F-4D97-AF65-F5344CB8AC3E}">
        <p14:creationId xmlns:p14="http://schemas.microsoft.com/office/powerpoint/2010/main" val="18932014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49</a:t>
            </a:fld>
            <a:endParaRPr lang="ko-KR" altLang="en-US"/>
          </a:p>
        </p:txBody>
      </p:sp>
    </p:spTree>
    <p:extLst>
      <p:ext uri="{BB962C8B-B14F-4D97-AF65-F5344CB8AC3E}">
        <p14:creationId xmlns:p14="http://schemas.microsoft.com/office/powerpoint/2010/main" val="14747111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7</a:t>
            </a:fld>
            <a:endParaRPr lang="ko-KR" altLang="en-US"/>
          </a:p>
        </p:txBody>
      </p:sp>
    </p:spTree>
    <p:extLst>
      <p:ext uri="{BB962C8B-B14F-4D97-AF65-F5344CB8AC3E}">
        <p14:creationId xmlns:p14="http://schemas.microsoft.com/office/powerpoint/2010/main" val="28912355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50</a:t>
            </a:fld>
            <a:endParaRPr lang="ko-KR" altLang="en-US"/>
          </a:p>
        </p:txBody>
      </p:sp>
    </p:spTree>
    <p:extLst>
      <p:ext uri="{BB962C8B-B14F-4D97-AF65-F5344CB8AC3E}">
        <p14:creationId xmlns:p14="http://schemas.microsoft.com/office/powerpoint/2010/main" val="12123257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51</a:t>
            </a:fld>
            <a:endParaRPr lang="ko-KR" altLang="en-US"/>
          </a:p>
        </p:txBody>
      </p:sp>
    </p:spTree>
    <p:extLst>
      <p:ext uri="{BB962C8B-B14F-4D97-AF65-F5344CB8AC3E}">
        <p14:creationId xmlns:p14="http://schemas.microsoft.com/office/powerpoint/2010/main" val="31224427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52</a:t>
            </a:fld>
            <a:endParaRPr lang="ko-KR" altLang="en-US"/>
          </a:p>
        </p:txBody>
      </p:sp>
    </p:spTree>
    <p:extLst>
      <p:ext uri="{BB962C8B-B14F-4D97-AF65-F5344CB8AC3E}">
        <p14:creationId xmlns:p14="http://schemas.microsoft.com/office/powerpoint/2010/main" val="16572855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8</a:t>
            </a:fld>
            <a:endParaRPr lang="ko-KR" altLang="en-US"/>
          </a:p>
        </p:txBody>
      </p:sp>
    </p:spTree>
    <p:extLst>
      <p:ext uri="{BB962C8B-B14F-4D97-AF65-F5344CB8AC3E}">
        <p14:creationId xmlns:p14="http://schemas.microsoft.com/office/powerpoint/2010/main" val="37217286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9</a:t>
            </a:fld>
            <a:endParaRPr lang="ko-KR" altLang="en-US"/>
          </a:p>
        </p:txBody>
      </p:sp>
    </p:spTree>
    <p:extLst>
      <p:ext uri="{BB962C8B-B14F-4D97-AF65-F5344CB8AC3E}">
        <p14:creationId xmlns:p14="http://schemas.microsoft.com/office/powerpoint/2010/main" val="29081329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17</a:t>
            </a:fld>
            <a:endParaRPr lang="ko-KR" altLang="en-US"/>
          </a:p>
        </p:txBody>
      </p:sp>
    </p:spTree>
    <p:extLst>
      <p:ext uri="{BB962C8B-B14F-4D97-AF65-F5344CB8AC3E}">
        <p14:creationId xmlns:p14="http://schemas.microsoft.com/office/powerpoint/2010/main" val="4435964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18</a:t>
            </a:fld>
            <a:endParaRPr lang="ko-KR" altLang="en-US"/>
          </a:p>
        </p:txBody>
      </p:sp>
    </p:spTree>
    <p:extLst>
      <p:ext uri="{BB962C8B-B14F-4D97-AF65-F5344CB8AC3E}">
        <p14:creationId xmlns:p14="http://schemas.microsoft.com/office/powerpoint/2010/main" val="28455530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fa-IR" baseline="0" dirty="0"/>
          </a:p>
        </p:txBody>
      </p:sp>
      <p:sp>
        <p:nvSpPr>
          <p:cNvPr id="4" name="Slide Number Placeholder 3"/>
          <p:cNvSpPr>
            <a:spLocks noGrp="1"/>
          </p:cNvSpPr>
          <p:nvPr>
            <p:ph type="sldNum" sz="quarter" idx="10"/>
          </p:nvPr>
        </p:nvSpPr>
        <p:spPr/>
        <p:txBody>
          <a:bodyPr/>
          <a:lstStyle/>
          <a:p>
            <a:fld id="{F82B1B5C-44FE-4D20-AB8D-F2584391D777}" type="slidenum">
              <a:rPr lang="ko-KR" altLang="en-US" smtClean="0"/>
              <a:t>19</a:t>
            </a:fld>
            <a:endParaRPr lang="ko-KR" altLang="en-US"/>
          </a:p>
        </p:txBody>
      </p:sp>
    </p:spTree>
    <p:extLst>
      <p:ext uri="{BB962C8B-B14F-4D97-AF65-F5344CB8AC3E}">
        <p14:creationId xmlns:p14="http://schemas.microsoft.com/office/powerpoint/2010/main" val="16897408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userDrawn="1"/>
        </p:nvSpPr>
        <p:spPr>
          <a:xfrm>
            <a:off x="5508104" y="0"/>
            <a:ext cx="3635896" cy="6093296"/>
          </a:xfrm>
          <a:prstGeom prst="rect">
            <a:avLst/>
          </a:prstGeom>
          <a:solidFill>
            <a:schemeClr val="tx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Picture Placeholder 3"/>
          <p:cNvSpPr>
            <a:spLocks noGrp="1"/>
          </p:cNvSpPr>
          <p:nvPr>
            <p:ph type="pic" sz="quarter" idx="10" hasCustomPrompt="1"/>
          </p:nvPr>
        </p:nvSpPr>
        <p:spPr>
          <a:xfrm>
            <a:off x="1167304" y="1695728"/>
            <a:ext cx="3548712" cy="1954376"/>
          </a:xfrm>
          <a:custGeom>
            <a:avLst/>
            <a:gdLst>
              <a:gd name="connsiteX0" fmla="*/ 0 w 3528392"/>
              <a:gd name="connsiteY0" fmla="*/ 0 h 1944216"/>
              <a:gd name="connsiteX1" fmla="*/ 3528392 w 3528392"/>
              <a:gd name="connsiteY1" fmla="*/ 0 h 1944216"/>
              <a:gd name="connsiteX2" fmla="*/ 3528392 w 3528392"/>
              <a:gd name="connsiteY2" fmla="*/ 1944216 h 1944216"/>
              <a:gd name="connsiteX3" fmla="*/ 0 w 3528392"/>
              <a:gd name="connsiteY3" fmla="*/ 1944216 h 1944216"/>
              <a:gd name="connsiteX4" fmla="*/ 0 w 3528392"/>
              <a:gd name="connsiteY4" fmla="*/ 0 h 1944216"/>
              <a:gd name="connsiteX0" fmla="*/ 0 w 3528392"/>
              <a:gd name="connsiteY0" fmla="*/ 0 h 1944216"/>
              <a:gd name="connsiteX1" fmla="*/ 3500960 w 3528392"/>
              <a:gd name="connsiteY1" fmla="*/ 0 h 1944216"/>
              <a:gd name="connsiteX2" fmla="*/ 3528392 w 3528392"/>
              <a:gd name="connsiteY2" fmla="*/ 1944216 h 1944216"/>
              <a:gd name="connsiteX3" fmla="*/ 0 w 3528392"/>
              <a:gd name="connsiteY3" fmla="*/ 1944216 h 1944216"/>
              <a:gd name="connsiteX4" fmla="*/ 0 w 3528392"/>
              <a:gd name="connsiteY4" fmla="*/ 0 h 1944216"/>
              <a:gd name="connsiteX0" fmla="*/ 0 w 3528392"/>
              <a:gd name="connsiteY0" fmla="*/ 0 h 1944216"/>
              <a:gd name="connsiteX1" fmla="*/ 3446096 w 3528392"/>
              <a:gd name="connsiteY1" fmla="*/ 18288 h 1944216"/>
              <a:gd name="connsiteX2" fmla="*/ 3528392 w 3528392"/>
              <a:gd name="connsiteY2" fmla="*/ 1944216 h 1944216"/>
              <a:gd name="connsiteX3" fmla="*/ 0 w 3528392"/>
              <a:gd name="connsiteY3" fmla="*/ 1944216 h 1944216"/>
              <a:gd name="connsiteX4" fmla="*/ 0 w 3528392"/>
              <a:gd name="connsiteY4" fmla="*/ 0 h 1944216"/>
              <a:gd name="connsiteX0" fmla="*/ 0 w 3528392"/>
              <a:gd name="connsiteY0" fmla="*/ 0 h 1944216"/>
              <a:gd name="connsiteX1" fmla="*/ 3491816 w 3528392"/>
              <a:gd name="connsiteY1" fmla="*/ 0 h 1944216"/>
              <a:gd name="connsiteX2" fmla="*/ 3528392 w 3528392"/>
              <a:gd name="connsiteY2" fmla="*/ 1944216 h 1944216"/>
              <a:gd name="connsiteX3" fmla="*/ 0 w 3528392"/>
              <a:gd name="connsiteY3" fmla="*/ 1944216 h 1944216"/>
              <a:gd name="connsiteX4" fmla="*/ 0 w 3528392"/>
              <a:gd name="connsiteY4" fmla="*/ 0 h 1944216"/>
              <a:gd name="connsiteX0" fmla="*/ 0 w 3528392"/>
              <a:gd name="connsiteY0" fmla="*/ 0 h 1944216"/>
              <a:gd name="connsiteX1" fmla="*/ 3464384 w 3528392"/>
              <a:gd name="connsiteY1" fmla="*/ 18288 h 1944216"/>
              <a:gd name="connsiteX2" fmla="*/ 3528392 w 3528392"/>
              <a:gd name="connsiteY2" fmla="*/ 1944216 h 1944216"/>
              <a:gd name="connsiteX3" fmla="*/ 0 w 3528392"/>
              <a:gd name="connsiteY3" fmla="*/ 1944216 h 1944216"/>
              <a:gd name="connsiteX4" fmla="*/ 0 w 3528392"/>
              <a:gd name="connsiteY4" fmla="*/ 0 h 1944216"/>
              <a:gd name="connsiteX0" fmla="*/ 0 w 3528392"/>
              <a:gd name="connsiteY0" fmla="*/ 0 h 1944216"/>
              <a:gd name="connsiteX1" fmla="*/ 3500960 w 3528392"/>
              <a:gd name="connsiteY1" fmla="*/ 0 h 1944216"/>
              <a:gd name="connsiteX2" fmla="*/ 3528392 w 3528392"/>
              <a:gd name="connsiteY2" fmla="*/ 1944216 h 1944216"/>
              <a:gd name="connsiteX3" fmla="*/ 0 w 3528392"/>
              <a:gd name="connsiteY3" fmla="*/ 1944216 h 1944216"/>
              <a:gd name="connsiteX4" fmla="*/ 0 w 3528392"/>
              <a:gd name="connsiteY4" fmla="*/ 0 h 1944216"/>
              <a:gd name="connsiteX0" fmla="*/ 0 w 3546680"/>
              <a:gd name="connsiteY0" fmla="*/ 5080 h 1949296"/>
              <a:gd name="connsiteX1" fmla="*/ 3546680 w 3546680"/>
              <a:gd name="connsiteY1" fmla="*/ 0 h 1949296"/>
              <a:gd name="connsiteX2" fmla="*/ 3528392 w 3546680"/>
              <a:gd name="connsiteY2" fmla="*/ 1949296 h 1949296"/>
              <a:gd name="connsiteX3" fmla="*/ 0 w 3546680"/>
              <a:gd name="connsiteY3" fmla="*/ 1949296 h 1949296"/>
              <a:gd name="connsiteX4" fmla="*/ 0 w 3546680"/>
              <a:gd name="connsiteY4" fmla="*/ 5080 h 1949296"/>
              <a:gd name="connsiteX0" fmla="*/ 0 w 3528392"/>
              <a:gd name="connsiteY0" fmla="*/ 5080 h 1949296"/>
              <a:gd name="connsiteX1" fmla="*/ 3490800 w 3528392"/>
              <a:gd name="connsiteY1" fmla="*/ 0 h 1949296"/>
              <a:gd name="connsiteX2" fmla="*/ 3528392 w 3528392"/>
              <a:gd name="connsiteY2" fmla="*/ 1949296 h 1949296"/>
              <a:gd name="connsiteX3" fmla="*/ 0 w 3528392"/>
              <a:gd name="connsiteY3" fmla="*/ 1949296 h 1949296"/>
              <a:gd name="connsiteX4" fmla="*/ 0 w 3528392"/>
              <a:gd name="connsiteY4" fmla="*/ 5080 h 1949296"/>
              <a:gd name="connsiteX0" fmla="*/ 20320 w 3548712"/>
              <a:gd name="connsiteY0" fmla="*/ 5080 h 1954376"/>
              <a:gd name="connsiteX1" fmla="*/ 3511120 w 3548712"/>
              <a:gd name="connsiteY1" fmla="*/ 0 h 1954376"/>
              <a:gd name="connsiteX2" fmla="*/ 3548712 w 3548712"/>
              <a:gd name="connsiteY2" fmla="*/ 1949296 h 1954376"/>
              <a:gd name="connsiteX3" fmla="*/ 0 w 3548712"/>
              <a:gd name="connsiteY3" fmla="*/ 1954376 h 1954376"/>
              <a:gd name="connsiteX4" fmla="*/ 20320 w 3548712"/>
              <a:gd name="connsiteY4" fmla="*/ 5080 h 1954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8712" h="1954376">
                <a:moveTo>
                  <a:pt x="20320" y="5080"/>
                </a:moveTo>
                <a:lnTo>
                  <a:pt x="3511120" y="0"/>
                </a:lnTo>
                <a:lnTo>
                  <a:pt x="3548712" y="1949296"/>
                </a:lnTo>
                <a:lnTo>
                  <a:pt x="0" y="1954376"/>
                </a:lnTo>
                <a:lnTo>
                  <a:pt x="20320" y="5080"/>
                </a:lnTo>
                <a:close/>
              </a:path>
            </a:pathLst>
          </a:custGeom>
          <a:solidFill>
            <a:schemeClr val="bg2">
              <a:lumMod val="50000"/>
            </a:schemeClr>
          </a:solidFill>
        </p:spPr>
        <p:txBody>
          <a:bodyPr/>
          <a:lstStyle>
            <a:lvl1pPr marL="0" indent="0" algn="ctr">
              <a:buNone/>
              <a:defRPr sz="2000"/>
            </a:lvl1pPr>
          </a:lstStyle>
          <a:p>
            <a:r>
              <a:rPr lang="en-US" altLang="ko-KR" dirty="0"/>
              <a:t>Insert Your Image</a:t>
            </a:r>
            <a:endParaRPr lang="ko-KR" altLang="en-US" dirty="0"/>
          </a:p>
        </p:txBody>
      </p:sp>
      <p:sp>
        <p:nvSpPr>
          <p:cNvPr id="5" name="Picture Placeholder 3"/>
          <p:cNvSpPr>
            <a:spLocks noGrp="1"/>
          </p:cNvSpPr>
          <p:nvPr>
            <p:ph type="pic" sz="quarter" idx="11" hasCustomPrompt="1"/>
          </p:nvPr>
        </p:nvSpPr>
        <p:spPr>
          <a:xfrm>
            <a:off x="343208" y="5056625"/>
            <a:ext cx="1343624" cy="533752"/>
          </a:xfrm>
          <a:custGeom>
            <a:avLst/>
            <a:gdLst>
              <a:gd name="connsiteX0" fmla="*/ 0 w 3528392"/>
              <a:gd name="connsiteY0" fmla="*/ 0 h 1944216"/>
              <a:gd name="connsiteX1" fmla="*/ 3528392 w 3528392"/>
              <a:gd name="connsiteY1" fmla="*/ 0 h 1944216"/>
              <a:gd name="connsiteX2" fmla="*/ 3528392 w 3528392"/>
              <a:gd name="connsiteY2" fmla="*/ 1944216 h 1944216"/>
              <a:gd name="connsiteX3" fmla="*/ 0 w 3528392"/>
              <a:gd name="connsiteY3" fmla="*/ 1944216 h 1944216"/>
              <a:gd name="connsiteX4" fmla="*/ 0 w 3528392"/>
              <a:gd name="connsiteY4" fmla="*/ 0 h 1944216"/>
              <a:gd name="connsiteX0" fmla="*/ 0 w 3528392"/>
              <a:gd name="connsiteY0" fmla="*/ 0 h 1944216"/>
              <a:gd name="connsiteX1" fmla="*/ 3500960 w 3528392"/>
              <a:gd name="connsiteY1" fmla="*/ 0 h 1944216"/>
              <a:gd name="connsiteX2" fmla="*/ 3528392 w 3528392"/>
              <a:gd name="connsiteY2" fmla="*/ 1944216 h 1944216"/>
              <a:gd name="connsiteX3" fmla="*/ 0 w 3528392"/>
              <a:gd name="connsiteY3" fmla="*/ 1944216 h 1944216"/>
              <a:gd name="connsiteX4" fmla="*/ 0 w 3528392"/>
              <a:gd name="connsiteY4" fmla="*/ 0 h 1944216"/>
              <a:gd name="connsiteX0" fmla="*/ 0 w 3528392"/>
              <a:gd name="connsiteY0" fmla="*/ 0 h 1944216"/>
              <a:gd name="connsiteX1" fmla="*/ 3446096 w 3528392"/>
              <a:gd name="connsiteY1" fmla="*/ 18288 h 1944216"/>
              <a:gd name="connsiteX2" fmla="*/ 3528392 w 3528392"/>
              <a:gd name="connsiteY2" fmla="*/ 1944216 h 1944216"/>
              <a:gd name="connsiteX3" fmla="*/ 0 w 3528392"/>
              <a:gd name="connsiteY3" fmla="*/ 1944216 h 1944216"/>
              <a:gd name="connsiteX4" fmla="*/ 0 w 3528392"/>
              <a:gd name="connsiteY4" fmla="*/ 0 h 1944216"/>
              <a:gd name="connsiteX0" fmla="*/ 0 w 3528392"/>
              <a:gd name="connsiteY0" fmla="*/ 0 h 1944216"/>
              <a:gd name="connsiteX1" fmla="*/ 3491816 w 3528392"/>
              <a:gd name="connsiteY1" fmla="*/ 0 h 1944216"/>
              <a:gd name="connsiteX2" fmla="*/ 3528392 w 3528392"/>
              <a:gd name="connsiteY2" fmla="*/ 1944216 h 1944216"/>
              <a:gd name="connsiteX3" fmla="*/ 0 w 3528392"/>
              <a:gd name="connsiteY3" fmla="*/ 1944216 h 1944216"/>
              <a:gd name="connsiteX4" fmla="*/ 0 w 3528392"/>
              <a:gd name="connsiteY4" fmla="*/ 0 h 1944216"/>
              <a:gd name="connsiteX0" fmla="*/ 0 w 3528392"/>
              <a:gd name="connsiteY0" fmla="*/ 0 h 1944216"/>
              <a:gd name="connsiteX1" fmla="*/ 3464384 w 3528392"/>
              <a:gd name="connsiteY1" fmla="*/ 18288 h 1944216"/>
              <a:gd name="connsiteX2" fmla="*/ 3528392 w 3528392"/>
              <a:gd name="connsiteY2" fmla="*/ 1944216 h 1944216"/>
              <a:gd name="connsiteX3" fmla="*/ 0 w 3528392"/>
              <a:gd name="connsiteY3" fmla="*/ 1944216 h 1944216"/>
              <a:gd name="connsiteX4" fmla="*/ 0 w 3528392"/>
              <a:gd name="connsiteY4" fmla="*/ 0 h 1944216"/>
              <a:gd name="connsiteX0" fmla="*/ 0 w 3528392"/>
              <a:gd name="connsiteY0" fmla="*/ 0 h 1944216"/>
              <a:gd name="connsiteX1" fmla="*/ 3500960 w 3528392"/>
              <a:gd name="connsiteY1" fmla="*/ 0 h 1944216"/>
              <a:gd name="connsiteX2" fmla="*/ 3528392 w 3528392"/>
              <a:gd name="connsiteY2" fmla="*/ 1944216 h 1944216"/>
              <a:gd name="connsiteX3" fmla="*/ 0 w 3528392"/>
              <a:gd name="connsiteY3" fmla="*/ 1944216 h 1944216"/>
              <a:gd name="connsiteX4" fmla="*/ 0 w 3528392"/>
              <a:gd name="connsiteY4" fmla="*/ 0 h 1944216"/>
              <a:gd name="connsiteX0" fmla="*/ 0 w 3546680"/>
              <a:gd name="connsiteY0" fmla="*/ 5080 h 1949296"/>
              <a:gd name="connsiteX1" fmla="*/ 3546680 w 3546680"/>
              <a:gd name="connsiteY1" fmla="*/ 0 h 1949296"/>
              <a:gd name="connsiteX2" fmla="*/ 3528392 w 3546680"/>
              <a:gd name="connsiteY2" fmla="*/ 1949296 h 1949296"/>
              <a:gd name="connsiteX3" fmla="*/ 0 w 3546680"/>
              <a:gd name="connsiteY3" fmla="*/ 1949296 h 1949296"/>
              <a:gd name="connsiteX4" fmla="*/ 0 w 3546680"/>
              <a:gd name="connsiteY4" fmla="*/ 5080 h 1949296"/>
              <a:gd name="connsiteX0" fmla="*/ 0 w 3528392"/>
              <a:gd name="connsiteY0" fmla="*/ 5080 h 1949296"/>
              <a:gd name="connsiteX1" fmla="*/ 3490800 w 3528392"/>
              <a:gd name="connsiteY1" fmla="*/ 0 h 1949296"/>
              <a:gd name="connsiteX2" fmla="*/ 3528392 w 3528392"/>
              <a:gd name="connsiteY2" fmla="*/ 1949296 h 1949296"/>
              <a:gd name="connsiteX3" fmla="*/ 0 w 3528392"/>
              <a:gd name="connsiteY3" fmla="*/ 1949296 h 1949296"/>
              <a:gd name="connsiteX4" fmla="*/ 0 w 3528392"/>
              <a:gd name="connsiteY4" fmla="*/ 5080 h 1949296"/>
              <a:gd name="connsiteX0" fmla="*/ 20320 w 3548712"/>
              <a:gd name="connsiteY0" fmla="*/ 5080 h 1954376"/>
              <a:gd name="connsiteX1" fmla="*/ 3511120 w 3548712"/>
              <a:gd name="connsiteY1" fmla="*/ 0 h 1954376"/>
              <a:gd name="connsiteX2" fmla="*/ 3548712 w 3548712"/>
              <a:gd name="connsiteY2" fmla="*/ 1949296 h 1954376"/>
              <a:gd name="connsiteX3" fmla="*/ 0 w 3548712"/>
              <a:gd name="connsiteY3" fmla="*/ 1954376 h 1954376"/>
              <a:gd name="connsiteX4" fmla="*/ 20320 w 3548712"/>
              <a:gd name="connsiteY4" fmla="*/ 5080 h 1954376"/>
              <a:gd name="connsiteX0" fmla="*/ 0 w 3841335"/>
              <a:gd name="connsiteY0" fmla="*/ 78615 h 1954376"/>
              <a:gd name="connsiteX1" fmla="*/ 3803743 w 3841335"/>
              <a:gd name="connsiteY1" fmla="*/ 0 h 1954376"/>
              <a:gd name="connsiteX2" fmla="*/ 3841335 w 3841335"/>
              <a:gd name="connsiteY2" fmla="*/ 1949296 h 1954376"/>
              <a:gd name="connsiteX3" fmla="*/ 292623 w 3841335"/>
              <a:gd name="connsiteY3" fmla="*/ 1954376 h 1954376"/>
              <a:gd name="connsiteX4" fmla="*/ 0 w 3841335"/>
              <a:gd name="connsiteY4" fmla="*/ 78615 h 1954376"/>
              <a:gd name="connsiteX0" fmla="*/ 533544 w 4374879"/>
              <a:gd name="connsiteY0" fmla="*/ 78615 h 1949295"/>
              <a:gd name="connsiteX1" fmla="*/ 4337287 w 4374879"/>
              <a:gd name="connsiteY1" fmla="*/ 0 h 1949295"/>
              <a:gd name="connsiteX2" fmla="*/ 4374879 w 4374879"/>
              <a:gd name="connsiteY2" fmla="*/ 1949296 h 1949295"/>
              <a:gd name="connsiteX3" fmla="*/ 0 w 4374879"/>
              <a:gd name="connsiteY3" fmla="*/ 1035198 h 1949295"/>
              <a:gd name="connsiteX4" fmla="*/ 533544 w 4374879"/>
              <a:gd name="connsiteY4" fmla="*/ 78615 h 1949295"/>
              <a:gd name="connsiteX0" fmla="*/ 533544 w 4374879"/>
              <a:gd name="connsiteY0" fmla="*/ 0 h 1870682"/>
              <a:gd name="connsiteX1" fmla="*/ 1883822 w 4374879"/>
              <a:gd name="connsiteY1" fmla="*/ 316632 h 1870682"/>
              <a:gd name="connsiteX2" fmla="*/ 4374879 w 4374879"/>
              <a:gd name="connsiteY2" fmla="*/ 1870681 h 1870682"/>
              <a:gd name="connsiteX3" fmla="*/ 0 w 4374879"/>
              <a:gd name="connsiteY3" fmla="*/ 956583 h 1870682"/>
              <a:gd name="connsiteX4" fmla="*/ 533544 w 4374879"/>
              <a:gd name="connsiteY4" fmla="*/ 0 h 1870682"/>
              <a:gd name="connsiteX0" fmla="*/ 533544 w 4374879"/>
              <a:gd name="connsiteY0" fmla="*/ 0 h 1870680"/>
              <a:gd name="connsiteX1" fmla="*/ 3273284 w 4374879"/>
              <a:gd name="connsiteY1" fmla="*/ 13303 h 1870680"/>
              <a:gd name="connsiteX2" fmla="*/ 4374879 w 4374879"/>
              <a:gd name="connsiteY2" fmla="*/ 1870681 h 1870680"/>
              <a:gd name="connsiteX3" fmla="*/ 0 w 4374879"/>
              <a:gd name="connsiteY3" fmla="*/ 956583 h 1870680"/>
              <a:gd name="connsiteX4" fmla="*/ 533544 w 4374879"/>
              <a:gd name="connsiteY4" fmla="*/ 0 h 1870680"/>
              <a:gd name="connsiteX0" fmla="*/ 533544 w 3273284"/>
              <a:gd name="connsiteY0" fmla="*/ 0 h 956582"/>
              <a:gd name="connsiteX1" fmla="*/ 3273284 w 3273284"/>
              <a:gd name="connsiteY1" fmla="*/ 13303 h 956582"/>
              <a:gd name="connsiteX2" fmla="*/ 2059109 w 3273284"/>
              <a:gd name="connsiteY2" fmla="*/ 887161 h 956582"/>
              <a:gd name="connsiteX3" fmla="*/ 0 w 3273284"/>
              <a:gd name="connsiteY3" fmla="*/ 956583 h 956582"/>
              <a:gd name="connsiteX4" fmla="*/ 533544 w 3273284"/>
              <a:gd name="connsiteY4" fmla="*/ 0 h 956582"/>
              <a:gd name="connsiteX0" fmla="*/ 533544 w 3273284"/>
              <a:gd name="connsiteY0" fmla="*/ 0 h 960695"/>
              <a:gd name="connsiteX1" fmla="*/ 3273284 w 3273284"/>
              <a:gd name="connsiteY1" fmla="*/ 13303 h 960695"/>
              <a:gd name="connsiteX2" fmla="*/ 3035488 w 3273284"/>
              <a:gd name="connsiteY2" fmla="*/ 960695 h 960695"/>
              <a:gd name="connsiteX3" fmla="*/ 0 w 3273284"/>
              <a:gd name="connsiteY3" fmla="*/ 956583 h 960695"/>
              <a:gd name="connsiteX4" fmla="*/ 533544 w 3273284"/>
              <a:gd name="connsiteY4" fmla="*/ 0 h 960695"/>
              <a:gd name="connsiteX0" fmla="*/ 533544 w 3285802"/>
              <a:gd name="connsiteY0" fmla="*/ 0 h 960695"/>
              <a:gd name="connsiteX1" fmla="*/ 3285802 w 3285802"/>
              <a:gd name="connsiteY1" fmla="*/ 50070 h 960695"/>
              <a:gd name="connsiteX2" fmla="*/ 3035488 w 3285802"/>
              <a:gd name="connsiteY2" fmla="*/ 960695 h 960695"/>
              <a:gd name="connsiteX3" fmla="*/ 0 w 3285802"/>
              <a:gd name="connsiteY3" fmla="*/ 956583 h 960695"/>
              <a:gd name="connsiteX4" fmla="*/ 533544 w 3285802"/>
              <a:gd name="connsiteY4" fmla="*/ 0 h 960695"/>
              <a:gd name="connsiteX0" fmla="*/ 533544 w 3298320"/>
              <a:gd name="connsiteY0" fmla="*/ 0 h 960695"/>
              <a:gd name="connsiteX1" fmla="*/ 3298320 w 3298320"/>
              <a:gd name="connsiteY1" fmla="*/ 13303 h 960695"/>
              <a:gd name="connsiteX2" fmla="*/ 3035488 w 3298320"/>
              <a:gd name="connsiteY2" fmla="*/ 960695 h 960695"/>
              <a:gd name="connsiteX3" fmla="*/ 0 w 3298320"/>
              <a:gd name="connsiteY3" fmla="*/ 956583 h 960695"/>
              <a:gd name="connsiteX4" fmla="*/ 533544 w 3298320"/>
              <a:gd name="connsiteY4" fmla="*/ 0 h 960695"/>
              <a:gd name="connsiteX0" fmla="*/ 433403 w 3198179"/>
              <a:gd name="connsiteY0" fmla="*/ 0 h 960695"/>
              <a:gd name="connsiteX1" fmla="*/ 3198179 w 3198179"/>
              <a:gd name="connsiteY1" fmla="*/ 13303 h 960695"/>
              <a:gd name="connsiteX2" fmla="*/ 2935347 w 3198179"/>
              <a:gd name="connsiteY2" fmla="*/ 960695 h 960695"/>
              <a:gd name="connsiteX3" fmla="*/ 0 w 3198179"/>
              <a:gd name="connsiteY3" fmla="*/ 947390 h 960695"/>
              <a:gd name="connsiteX4" fmla="*/ 433403 w 3198179"/>
              <a:gd name="connsiteY4" fmla="*/ 0 h 960695"/>
              <a:gd name="connsiteX0" fmla="*/ 508509 w 3273285"/>
              <a:gd name="connsiteY0" fmla="*/ 0 h 960695"/>
              <a:gd name="connsiteX1" fmla="*/ 3273285 w 3273285"/>
              <a:gd name="connsiteY1" fmla="*/ 13303 h 960695"/>
              <a:gd name="connsiteX2" fmla="*/ 3010453 w 3273285"/>
              <a:gd name="connsiteY2" fmla="*/ 960695 h 960695"/>
              <a:gd name="connsiteX3" fmla="*/ 0 w 3273285"/>
              <a:gd name="connsiteY3" fmla="*/ 947390 h 960695"/>
              <a:gd name="connsiteX4" fmla="*/ 508509 w 3273285"/>
              <a:gd name="connsiteY4" fmla="*/ 0 h 960695"/>
              <a:gd name="connsiteX0" fmla="*/ 546062 w 3310838"/>
              <a:gd name="connsiteY0" fmla="*/ 0 h 965774"/>
              <a:gd name="connsiteX1" fmla="*/ 3310838 w 3310838"/>
              <a:gd name="connsiteY1" fmla="*/ 13303 h 965774"/>
              <a:gd name="connsiteX2" fmla="*/ 3048006 w 3310838"/>
              <a:gd name="connsiteY2" fmla="*/ 960695 h 965774"/>
              <a:gd name="connsiteX3" fmla="*/ 0 w 3310838"/>
              <a:gd name="connsiteY3" fmla="*/ 965774 h 965774"/>
              <a:gd name="connsiteX4" fmla="*/ 546062 w 3310838"/>
              <a:gd name="connsiteY4" fmla="*/ 0 h 965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838" h="965774">
                <a:moveTo>
                  <a:pt x="546062" y="0"/>
                </a:moveTo>
                <a:lnTo>
                  <a:pt x="3310838" y="13303"/>
                </a:lnTo>
                <a:lnTo>
                  <a:pt x="3048006" y="960695"/>
                </a:lnTo>
                <a:lnTo>
                  <a:pt x="0" y="965774"/>
                </a:lnTo>
                <a:lnTo>
                  <a:pt x="546062" y="0"/>
                </a:lnTo>
                <a:close/>
              </a:path>
            </a:pathLst>
          </a:custGeom>
          <a:solidFill>
            <a:schemeClr val="bg2">
              <a:lumMod val="50000"/>
            </a:schemeClr>
          </a:solidFill>
        </p:spPr>
        <p:txBody>
          <a:bodyPr/>
          <a:lstStyle>
            <a:lvl1pPr marL="0" indent="0" algn="ctr">
              <a:buNone/>
              <a:defRPr sz="1000"/>
            </a:lvl1pPr>
          </a:lstStyle>
          <a:p>
            <a:r>
              <a:rPr lang="en-US" altLang="ko-KR" dirty="0"/>
              <a:t>Insert Your Image</a:t>
            </a:r>
            <a:endParaRPr lang="ko-KR" altLang="en-US" dirty="0"/>
          </a:p>
        </p:txBody>
      </p:sp>
    </p:spTree>
    <p:extLst>
      <p:ext uri="{BB962C8B-B14F-4D97-AF65-F5344CB8AC3E}">
        <p14:creationId xmlns:p14="http://schemas.microsoft.com/office/powerpoint/2010/main" val="20324166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DCCD61-643D-44A5-A450-3A42A50CBC1E}" type="datetimeFigureOut">
              <a:rPr lang="en-US" smtClean="0"/>
              <a:t>1/19/2019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96291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DCCD61-643D-44A5-A450-3A42A50CBC1E}" type="datetimeFigureOut">
              <a:rPr lang="en-US" smtClean="0"/>
              <a:t>1/19/2019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1296884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DCCD61-643D-44A5-A450-3A42A50CBC1E}" type="datetimeFigureOut">
              <a:rPr lang="en-US" smtClean="0"/>
              <a:t>1/19/2019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29870350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DCCD61-643D-44A5-A450-3A42A50CBC1E}" type="datetimeFigureOut">
              <a:rPr lang="en-US" smtClean="0"/>
              <a:t>1/19/2019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1792374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DCCD61-643D-44A5-A450-3A42A50CBC1E}" type="datetimeFigureOut">
              <a:rPr lang="en-US" smtClean="0"/>
              <a:t>1/19/2019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3962857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6778"/>
            <a:ext cx="9144000" cy="1069514"/>
          </a:xfrm>
          <a:prstGeom prst="rect">
            <a:avLst/>
          </a:prstGeom>
        </p:spPr>
        <p:txBody>
          <a:bodyPr anchor="ctr"/>
          <a:lstStyle>
            <a:lvl1pPr>
              <a:defRPr b="1" baseline="0">
                <a:solidFill>
                  <a:schemeClr val="bg1"/>
                </a:solidFill>
                <a:latin typeface="Arial" pitchFamily="34" charset="0"/>
                <a:cs typeface="Arial" pitchFamily="34" charset="0"/>
              </a:defRPr>
            </a:lvl1pPr>
          </a:lstStyle>
          <a:p>
            <a:r>
              <a:rPr lang="en-US" altLang="ko-KR" dirty="0"/>
              <a:t> Click to add title</a:t>
            </a:r>
            <a:endParaRPr lang="ko-KR" altLang="en-US" dirty="0"/>
          </a:p>
        </p:txBody>
      </p:sp>
      <p:sp>
        <p:nvSpPr>
          <p:cNvPr id="3" name="Content Placeholder 2"/>
          <p:cNvSpPr>
            <a:spLocks noGrp="1"/>
          </p:cNvSpPr>
          <p:nvPr>
            <p:ph idx="1"/>
          </p:nvPr>
        </p:nvSpPr>
        <p:spPr>
          <a:xfrm>
            <a:off x="457200" y="1484784"/>
            <a:ext cx="8229600" cy="460648"/>
          </a:xfrm>
          <a:prstGeom prst="rect">
            <a:avLst/>
          </a:prstGeom>
        </p:spPr>
        <p:txBody>
          <a:bodyPr anchor="ctr"/>
          <a:lstStyle>
            <a:lvl1pPr marL="0" indent="0">
              <a:buNone/>
              <a:defRPr sz="2000">
                <a:solidFill>
                  <a:schemeClr val="bg1"/>
                </a:solidFill>
              </a:defRPr>
            </a:lvl1pPr>
          </a:lstStyle>
          <a:p>
            <a:pPr lvl="0"/>
            <a:r>
              <a:rPr lang="en-US" altLang="ko-KR" dirty="0"/>
              <a:t>Click to edit Master text styles</a:t>
            </a:r>
          </a:p>
        </p:txBody>
      </p:sp>
      <p:sp>
        <p:nvSpPr>
          <p:cNvPr id="4" name="Content Placeholder 2"/>
          <p:cNvSpPr>
            <a:spLocks noGrp="1"/>
          </p:cNvSpPr>
          <p:nvPr>
            <p:ph idx="10"/>
          </p:nvPr>
        </p:nvSpPr>
        <p:spPr>
          <a:xfrm>
            <a:off x="467544" y="2161455"/>
            <a:ext cx="8229600" cy="3600400"/>
          </a:xfrm>
          <a:prstGeom prst="rect">
            <a:avLst/>
          </a:prstGeom>
        </p:spPr>
        <p:txBody>
          <a:bodyPr lIns="396000" anchor="t"/>
          <a:lstStyle>
            <a:lvl1pPr marL="0" indent="0">
              <a:buNone/>
              <a:defRPr sz="1400">
                <a:solidFill>
                  <a:schemeClr val="bg1"/>
                </a:solidFill>
              </a:defRPr>
            </a:lvl1pPr>
          </a:lstStyle>
          <a:p>
            <a:pPr lvl="0"/>
            <a:r>
              <a:rPr lang="en-US" altLang="ko-KR" dirty="0"/>
              <a:t>Click to edit Master text styles</a:t>
            </a:r>
          </a:p>
        </p:txBody>
      </p:sp>
    </p:spTree>
    <p:extLst>
      <p:ext uri="{BB962C8B-B14F-4D97-AF65-F5344CB8AC3E}">
        <p14:creationId xmlns:p14="http://schemas.microsoft.com/office/powerpoint/2010/main" val="3694015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47664" y="0"/>
            <a:ext cx="7596336" cy="1069514"/>
          </a:xfrm>
          <a:prstGeom prst="rect">
            <a:avLst/>
          </a:prstGeom>
        </p:spPr>
        <p:txBody>
          <a:bodyPr anchor="ctr"/>
          <a:lstStyle>
            <a:lvl1pPr>
              <a:defRPr b="1" baseline="0">
                <a:solidFill>
                  <a:schemeClr val="bg1"/>
                </a:solidFill>
                <a:latin typeface="Arial" pitchFamily="34" charset="0"/>
                <a:cs typeface="Arial" pitchFamily="34" charset="0"/>
              </a:defRPr>
            </a:lvl1pPr>
          </a:lstStyle>
          <a:p>
            <a:r>
              <a:rPr lang="en-US" altLang="ko-KR" dirty="0"/>
              <a:t> Click to add title</a:t>
            </a:r>
            <a:endParaRPr lang="ko-KR" altLang="en-US" dirty="0"/>
          </a:p>
        </p:txBody>
      </p:sp>
      <p:sp>
        <p:nvSpPr>
          <p:cNvPr id="4" name="Content Placeholder 2"/>
          <p:cNvSpPr>
            <a:spLocks noGrp="1"/>
          </p:cNvSpPr>
          <p:nvPr>
            <p:ph idx="1"/>
          </p:nvPr>
        </p:nvSpPr>
        <p:spPr>
          <a:xfrm>
            <a:off x="2060919" y="1268760"/>
            <a:ext cx="6625881" cy="460648"/>
          </a:xfrm>
          <a:prstGeom prst="rect">
            <a:avLst/>
          </a:prstGeom>
        </p:spPr>
        <p:txBody>
          <a:bodyPr anchor="ctr"/>
          <a:lstStyle>
            <a:lvl1pPr marL="0" indent="0">
              <a:buNone/>
              <a:defRPr sz="2000">
                <a:solidFill>
                  <a:schemeClr val="bg1"/>
                </a:solidFill>
              </a:defRPr>
            </a:lvl1pPr>
          </a:lstStyle>
          <a:p>
            <a:pPr lvl="0"/>
            <a:r>
              <a:rPr lang="en-US" altLang="ko-KR" dirty="0"/>
              <a:t>Click to edit Master text styles</a:t>
            </a:r>
          </a:p>
        </p:txBody>
      </p:sp>
      <p:sp>
        <p:nvSpPr>
          <p:cNvPr id="5" name="Content Placeholder 2"/>
          <p:cNvSpPr>
            <a:spLocks noGrp="1"/>
          </p:cNvSpPr>
          <p:nvPr>
            <p:ph idx="10"/>
          </p:nvPr>
        </p:nvSpPr>
        <p:spPr>
          <a:xfrm>
            <a:off x="2071263" y="1844824"/>
            <a:ext cx="6625881" cy="4147865"/>
          </a:xfrm>
          <a:prstGeom prst="rect">
            <a:avLst/>
          </a:prstGeom>
        </p:spPr>
        <p:txBody>
          <a:bodyPr lIns="396000" anchor="t"/>
          <a:lstStyle>
            <a:lvl1pPr marL="0" indent="0">
              <a:buNone/>
              <a:defRPr sz="1400">
                <a:solidFill>
                  <a:schemeClr val="bg1"/>
                </a:solidFill>
              </a:defRPr>
            </a:lvl1pPr>
          </a:lstStyle>
          <a:p>
            <a:pPr lvl="0"/>
            <a:r>
              <a:rPr lang="en-US" altLang="ko-KR" dirty="0"/>
              <a:t>Click to edit Master text styles</a:t>
            </a:r>
          </a:p>
        </p:txBody>
      </p:sp>
    </p:spTree>
    <p:extLst>
      <p:ext uri="{BB962C8B-B14F-4D97-AF65-F5344CB8AC3E}">
        <p14:creationId xmlns:p14="http://schemas.microsoft.com/office/powerpoint/2010/main" val="2326818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8DCCD61-643D-44A5-A450-3A42A50CBC1E}" type="datetimeFigureOut">
              <a:rPr lang="en-US" smtClean="0"/>
              <a:t>1/19/2019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16560869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DCCD61-643D-44A5-A450-3A42A50CBC1E}" type="datetimeFigureOut">
              <a:rPr lang="en-US" smtClean="0"/>
              <a:t>1/19/2019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9242866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8DCCD61-643D-44A5-A450-3A42A50CBC1E}" type="datetimeFigureOut">
              <a:rPr lang="en-US" smtClean="0"/>
              <a:t>1/19/2019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3277933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8DCCD61-643D-44A5-A450-3A42A50CBC1E}" type="datetimeFigureOut">
              <a:rPr lang="en-US" smtClean="0"/>
              <a:t>1/19/2019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778790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8DCCD61-643D-44A5-A450-3A42A50CBC1E}" type="datetimeFigureOut">
              <a:rPr lang="en-US" smtClean="0"/>
              <a:t>1/19/2019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29198114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8DCCD61-643D-44A5-A450-3A42A50CBC1E}" type="datetimeFigureOut">
              <a:rPr lang="en-US" smtClean="0"/>
              <a:t>1/19/2019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18181198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73382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xStyles>
    <p:titleStyle>
      <a:lvl1pPr algn="l" defTabSz="914400" rtl="0" eaLnBrk="1" latinLnBrk="1" hangingPunct="1">
        <a:spcBef>
          <a:spcPct val="0"/>
        </a:spcBef>
        <a:buNone/>
        <a:defRPr sz="4000" b="1" kern="1200">
          <a:solidFill>
            <a:schemeClr val="tx1"/>
          </a:solidFill>
          <a:latin typeface="Arial" pitchFamily="34" charset="0"/>
          <a:ea typeface="+mj-ea"/>
          <a:cs typeface="Arial" pitchFamily="34" charset="0"/>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DCCD61-643D-44A5-A450-3A42A50CBC1E}" type="datetimeFigureOut">
              <a:rPr lang="en-US" smtClean="0"/>
              <a:t>1/19/2019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2F0832-F084-422D-97D1-AF848F4F2C34}" type="slidenum">
              <a:rPr lang="en-US" smtClean="0"/>
              <a:t>‹#›</a:t>
            </a:fld>
            <a:endParaRPr lang="en-US"/>
          </a:p>
        </p:txBody>
      </p:sp>
    </p:spTree>
    <p:extLst>
      <p:ext uri="{BB962C8B-B14F-4D97-AF65-F5344CB8AC3E}">
        <p14:creationId xmlns:p14="http://schemas.microsoft.com/office/powerpoint/2010/main" val="328635735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7.wdp"/></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8.wdp"/></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9.wdp"/></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10.wdp"/></Relationships>
</file>

<file path=ppt/slides/_rels/slide2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1.jp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2.jpg"/></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11.wdp"/></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5.wdp"/></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4.jpg"/></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5.jpg"/></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7.wdp"/></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7.jpg"/></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8.wdp"/></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8.jpg"/></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9.jpg"/></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microsoft.com/office/2007/relationships/hdphoto" Target="../media/hdphoto12.wdp"/><Relationship Id="rId4" Type="http://schemas.openxmlformats.org/officeDocument/2006/relationships/image" Target="../media/image40.png"/></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5.wdp"/></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41.jpg"/></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4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7.wdp"/></Relationships>
</file>

<file path=ppt/slides/_rels/slide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3.wdp"/></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8.wdp"/></Relationships>
</file>

<file path=ppt/slides/_rels/slide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47.jpg"/></Relationships>
</file>

<file path=ppt/slides/_rels/slide5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4.wdp"/></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5.wdp"/></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6.wdp"/></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who are kowsar">
            <a:hlinkClick r:id="" action="ppaction://media"/>
            <a:extLst>
              <a:ext uri="{FF2B5EF4-FFF2-40B4-BE49-F238E27FC236}">
                <a16:creationId xmlns:a16="http://schemas.microsoft.com/office/drawing/2014/main" id="{5C773017-2910-44F1-8216-A844B9FF46C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36004"/>
            <a:ext cx="9144000" cy="6858000"/>
          </a:xfrm>
          <a:prstGeom prst="rect">
            <a:avLst/>
          </a:prstGeom>
        </p:spPr>
      </p:pic>
    </p:spTree>
    <p:extLst>
      <p:ext uri="{BB962C8B-B14F-4D97-AF65-F5344CB8AC3E}">
        <p14:creationId xmlns:p14="http://schemas.microsoft.com/office/powerpoint/2010/main" val="1584517494"/>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229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64904"/>
            <a:ext cx="9144000" cy="4266232"/>
          </a:xfrm>
          <a:prstGeom prst="rect">
            <a:avLst/>
          </a:prstGeom>
        </p:spPr>
      </p:pic>
      <p:sp>
        <p:nvSpPr>
          <p:cNvPr id="10" name="Content Placeholder 3"/>
          <p:cNvSpPr>
            <a:spLocks noGrp="1"/>
          </p:cNvSpPr>
          <p:nvPr>
            <p:ph idx="10"/>
          </p:nvPr>
        </p:nvSpPr>
        <p:spPr>
          <a:xfrm>
            <a:off x="0" y="124375"/>
            <a:ext cx="8645624" cy="1792457"/>
          </a:xfrm>
          <a:noFill/>
          <a:ln>
            <a:noFill/>
          </a:ln>
          <a:effectLst>
            <a:glow rad="127000">
              <a:schemeClr val="bg1">
                <a:lumMod val="85000"/>
                <a:alpha val="0"/>
              </a:schemeClr>
            </a:glow>
          </a:effectLst>
        </p:spPr>
        <p:txBody>
          <a:bodyPr/>
          <a:lstStyle/>
          <a:p>
            <a:pPr algn="r" rtl="1"/>
            <a:endParaRPr lang="fa-IR" sz="2800" b="1" dirty="0">
              <a:effectLst/>
              <a:cs typeface="B Mitra" panose="00000400000000000000" pitchFamily="2" charset="-78"/>
            </a:endParaRPr>
          </a:p>
          <a:p>
            <a:pPr marL="460375" indent="-401638" algn="r" rtl="1">
              <a:buSzPct val="120000"/>
            </a:pPr>
            <a:r>
              <a:rPr lang="fa-IR" sz="2400" b="1" dirty="0">
                <a:solidFill>
                  <a:srgbClr val="FE8002"/>
                </a:solidFill>
                <a:cs typeface="B Mitra" panose="00000400000000000000" pitchFamily="2" charset="-78"/>
              </a:rPr>
              <a:t>فرم آنالیز:</a:t>
            </a:r>
          </a:p>
          <a:p>
            <a:pPr marL="460375" indent="-401638" algn="r" rtl="1">
              <a:buSzPct val="120000"/>
            </a:pPr>
            <a:r>
              <a:rPr lang="fa-IR" sz="2800" dirty="0">
                <a:solidFill>
                  <a:srgbClr val="FFFF00"/>
                </a:solidFill>
                <a:cs typeface="B Zar" panose="00000400000000000000" pitchFamily="2" charset="-78"/>
              </a:rPr>
              <a:t>بنا به درخواست مشتری، هرکدام از آنالیزهای زیر، جهت برآورد قیمت نهایی فروش مورد استفاده قرار میگیرد.</a:t>
            </a:r>
          </a:p>
          <a:p>
            <a:pPr marL="460375" indent="-401638" algn="r" rtl="1">
              <a:buSzPct val="120000"/>
            </a:pPr>
            <a:r>
              <a:rPr lang="fa-IR" sz="2800" dirty="0">
                <a:solidFill>
                  <a:srgbClr val="FFFF00"/>
                </a:solidFill>
                <a:cs typeface="B Zar" panose="00000400000000000000" pitchFamily="2" charset="-78"/>
              </a:rPr>
              <a:t>" آنالیزلوله باخدمات – آنالیزگالوانیزاسیون- آنالیز اتصالات-آنالیز پوشش "</a:t>
            </a:r>
          </a:p>
          <a:p>
            <a:pPr marL="460375" indent="-401638" algn="r" rtl="1">
              <a:buSzPct val="120000"/>
            </a:pPr>
            <a:endParaRPr lang="fa-IR" altLang="en-US" sz="2800" dirty="0">
              <a:cs typeface="B Zar" panose="00000400000000000000" pitchFamily="2" charset="-78"/>
            </a:endParaRPr>
          </a:p>
        </p:txBody>
      </p:sp>
    </p:spTree>
    <p:extLst>
      <p:ext uri="{BB962C8B-B14F-4D97-AF65-F5344CB8AC3E}">
        <p14:creationId xmlns:p14="http://schemas.microsoft.com/office/powerpoint/2010/main" val="581843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fade">
                                      <p:cBhvr>
                                        <p:cTn id="7" dur="5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fade">
                                      <p:cBhvr>
                                        <p:cTn id="12" dur="500"/>
                                        <p:tgtEl>
                                          <p:spTgt spid="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xEl>
                                              <p:pRg st="3" end="3"/>
                                            </p:txEl>
                                          </p:spTgt>
                                        </p:tgtEl>
                                        <p:attrNameLst>
                                          <p:attrName>style.visibility</p:attrName>
                                        </p:attrNameLst>
                                      </p:cBhvr>
                                      <p:to>
                                        <p:strVal val="visible"/>
                                      </p:to>
                                    </p:set>
                                    <p:animEffect transition="in" filter="fade">
                                      <p:cBhvr>
                                        <p:cTn id="17" dur="500"/>
                                        <p:tgtEl>
                                          <p:spTgt spid="1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2" presetClass="emph" presetSubtype="0" fill="hold" nodeType="clickEffect">
                                  <p:stCondLst>
                                    <p:cond delay="0"/>
                                  </p:stCondLst>
                                  <p:childTnLst>
                                    <p:animRot by="120000">
                                      <p:cBhvr>
                                        <p:cTn id="21" dur="100" fill="hold">
                                          <p:stCondLst>
                                            <p:cond delay="0"/>
                                          </p:stCondLst>
                                        </p:cTn>
                                        <p:tgtEl>
                                          <p:spTgt spid="5"/>
                                        </p:tgtEl>
                                        <p:attrNameLst>
                                          <p:attrName>r</p:attrName>
                                        </p:attrNameLst>
                                      </p:cBhvr>
                                    </p:animRot>
                                    <p:animRot by="-240000">
                                      <p:cBhvr>
                                        <p:cTn id="22" dur="200" fill="hold">
                                          <p:stCondLst>
                                            <p:cond delay="200"/>
                                          </p:stCondLst>
                                        </p:cTn>
                                        <p:tgtEl>
                                          <p:spTgt spid="5"/>
                                        </p:tgtEl>
                                        <p:attrNameLst>
                                          <p:attrName>r</p:attrName>
                                        </p:attrNameLst>
                                      </p:cBhvr>
                                    </p:animRot>
                                    <p:animRot by="240000">
                                      <p:cBhvr>
                                        <p:cTn id="23" dur="200" fill="hold">
                                          <p:stCondLst>
                                            <p:cond delay="400"/>
                                          </p:stCondLst>
                                        </p:cTn>
                                        <p:tgtEl>
                                          <p:spTgt spid="5"/>
                                        </p:tgtEl>
                                        <p:attrNameLst>
                                          <p:attrName>r</p:attrName>
                                        </p:attrNameLst>
                                      </p:cBhvr>
                                    </p:animRot>
                                    <p:animRot by="-240000">
                                      <p:cBhvr>
                                        <p:cTn id="24" dur="200" fill="hold">
                                          <p:stCondLst>
                                            <p:cond delay="600"/>
                                          </p:stCondLst>
                                        </p:cTn>
                                        <p:tgtEl>
                                          <p:spTgt spid="5"/>
                                        </p:tgtEl>
                                        <p:attrNameLst>
                                          <p:attrName>r</p:attrName>
                                        </p:attrNameLst>
                                      </p:cBhvr>
                                    </p:animRot>
                                    <p:animRot by="120000">
                                      <p:cBhvr>
                                        <p:cTn id="25"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10" name="Content Placeholder 3"/>
          <p:cNvSpPr>
            <a:spLocks noGrp="1"/>
          </p:cNvSpPr>
          <p:nvPr>
            <p:ph idx="10"/>
          </p:nvPr>
        </p:nvSpPr>
        <p:spPr>
          <a:xfrm>
            <a:off x="4720993" y="620689"/>
            <a:ext cx="4289648" cy="5032817"/>
          </a:xfrm>
          <a:noFill/>
          <a:ln>
            <a:noFill/>
          </a:ln>
          <a:effectLst>
            <a:glow rad="127000">
              <a:schemeClr val="bg1">
                <a:lumMod val="85000"/>
                <a:alpha val="0"/>
              </a:schemeClr>
            </a:glow>
          </a:effectLst>
        </p:spPr>
        <p:txBody>
          <a:bodyPr/>
          <a:lstStyle/>
          <a:p>
            <a:pPr algn="r" rtl="1"/>
            <a:endParaRPr lang="fa-IR" sz="2800" b="1" dirty="0">
              <a:effectLst/>
              <a:cs typeface="B Mitra" panose="00000400000000000000" pitchFamily="2" charset="-78"/>
            </a:endParaRPr>
          </a:p>
          <a:p>
            <a:pPr marL="460375" indent="-401638" algn="r" rtl="1">
              <a:buSzPct val="120000"/>
            </a:pPr>
            <a:r>
              <a:rPr lang="fa-IR" sz="2400" b="1" dirty="0">
                <a:solidFill>
                  <a:srgbClr val="FE8002"/>
                </a:solidFill>
                <a:cs typeface="B Mitra" panose="00000400000000000000" pitchFamily="2" charset="-78"/>
              </a:rPr>
              <a:t>فرم پرونده :</a:t>
            </a:r>
          </a:p>
          <a:p>
            <a:pPr marL="460375" indent="-401638" algn="r" rtl="1">
              <a:buSzPct val="120000"/>
            </a:pPr>
            <a:r>
              <a:rPr lang="fa-IR" sz="2800" dirty="0">
                <a:solidFill>
                  <a:srgbClr val="FFFF00"/>
                </a:solidFill>
                <a:cs typeface="B Zar" panose="00000400000000000000" pitchFamily="2" charset="-78"/>
              </a:rPr>
              <a:t>کلیه اطلاعات تجاری مشتری اعم </a:t>
            </a:r>
          </a:p>
          <a:p>
            <a:pPr marL="460375" indent="-401638" algn="r" rtl="1">
              <a:buSzPct val="120000"/>
            </a:pPr>
            <a:r>
              <a:rPr lang="fa-IR" sz="2800" dirty="0">
                <a:solidFill>
                  <a:srgbClr val="FFFF00"/>
                </a:solidFill>
                <a:cs typeface="B Zar" panose="00000400000000000000" pitchFamily="2" charset="-78"/>
              </a:rPr>
              <a:t>از خرید، فروش، ثبت اسناد، </a:t>
            </a:r>
          </a:p>
          <a:p>
            <a:pPr marL="460375" indent="-401638" algn="r" rtl="1">
              <a:buSzPct val="120000"/>
            </a:pPr>
            <a:r>
              <a:rPr lang="fa-IR" sz="2800" dirty="0">
                <a:solidFill>
                  <a:srgbClr val="FFFF00"/>
                </a:solidFill>
                <a:cs typeface="B Zar" panose="00000400000000000000" pitchFamily="2" charset="-78"/>
              </a:rPr>
              <a:t>  محاسبه ی سود در قالب پرونده و..</a:t>
            </a:r>
          </a:p>
          <a:p>
            <a:pPr marL="460375" indent="-401638" algn="r" rtl="1">
              <a:buSzPct val="120000"/>
            </a:pPr>
            <a:r>
              <a:rPr lang="fa-IR" sz="2800" dirty="0">
                <a:solidFill>
                  <a:srgbClr val="FFFF00"/>
                </a:solidFill>
                <a:cs typeface="B Zar" panose="00000400000000000000" pitchFamily="2" charset="-78"/>
              </a:rPr>
              <a:t> در قالب پرونده ِالکترونیکی ثبت </a:t>
            </a:r>
          </a:p>
          <a:p>
            <a:pPr marL="460375" indent="-401638" algn="r" rtl="1">
              <a:buSzPct val="120000"/>
            </a:pPr>
            <a:r>
              <a:rPr lang="fa-IR" sz="2800" dirty="0">
                <a:solidFill>
                  <a:srgbClr val="FFFF00"/>
                </a:solidFill>
                <a:cs typeface="B Zar" panose="00000400000000000000" pitchFamily="2" charset="-78"/>
              </a:rPr>
              <a:t> می گردد.</a:t>
            </a:r>
          </a:p>
          <a:p>
            <a:pPr marL="460375" indent="-401638" algn="r" rtl="1">
              <a:buSzPct val="120000"/>
            </a:pPr>
            <a:endParaRPr lang="fa-IR" altLang="en-US" sz="2800" dirty="0">
              <a:cs typeface="B Zar" panose="00000400000000000000" pitchFamily="2" charset="-7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20" y="0"/>
            <a:ext cx="5112568" cy="6858000"/>
          </a:xfrm>
          <a:prstGeom prst="rect">
            <a:avLst/>
          </a:prstGeom>
        </p:spPr>
      </p:pic>
    </p:spTree>
    <p:extLst>
      <p:ext uri="{BB962C8B-B14F-4D97-AF65-F5344CB8AC3E}">
        <p14:creationId xmlns:p14="http://schemas.microsoft.com/office/powerpoint/2010/main" val="2493995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fade">
                                      <p:cBhvr>
                                        <p:cTn id="7" dur="5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fade">
                                      <p:cBhvr>
                                        <p:cTn id="12" dur="500"/>
                                        <p:tgtEl>
                                          <p:spTgt spid="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xEl>
                                              <p:pRg st="3" end="3"/>
                                            </p:txEl>
                                          </p:spTgt>
                                        </p:tgtEl>
                                        <p:attrNameLst>
                                          <p:attrName>style.visibility</p:attrName>
                                        </p:attrNameLst>
                                      </p:cBhvr>
                                      <p:to>
                                        <p:strVal val="visible"/>
                                      </p:to>
                                    </p:set>
                                    <p:animEffect transition="in" filter="fade">
                                      <p:cBhvr>
                                        <p:cTn id="17" dur="500"/>
                                        <p:tgtEl>
                                          <p:spTgt spid="1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xEl>
                                              <p:pRg st="4" end="4"/>
                                            </p:txEl>
                                          </p:spTgt>
                                        </p:tgtEl>
                                        <p:attrNameLst>
                                          <p:attrName>style.visibility</p:attrName>
                                        </p:attrNameLst>
                                      </p:cBhvr>
                                      <p:to>
                                        <p:strVal val="visible"/>
                                      </p:to>
                                    </p:set>
                                    <p:animEffect transition="in" filter="fade">
                                      <p:cBhvr>
                                        <p:cTn id="22" dur="500"/>
                                        <p:tgtEl>
                                          <p:spTgt spid="10">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xEl>
                                              <p:pRg st="5" end="5"/>
                                            </p:txEl>
                                          </p:spTgt>
                                        </p:tgtEl>
                                        <p:attrNameLst>
                                          <p:attrName>style.visibility</p:attrName>
                                        </p:attrNameLst>
                                      </p:cBhvr>
                                      <p:to>
                                        <p:strVal val="visible"/>
                                      </p:to>
                                    </p:set>
                                    <p:animEffect transition="in" filter="fade">
                                      <p:cBhvr>
                                        <p:cTn id="27" dur="500"/>
                                        <p:tgtEl>
                                          <p:spTgt spid="10">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xEl>
                                              <p:pRg st="6" end="6"/>
                                            </p:txEl>
                                          </p:spTgt>
                                        </p:tgtEl>
                                        <p:attrNameLst>
                                          <p:attrName>style.visibility</p:attrName>
                                        </p:attrNameLst>
                                      </p:cBhvr>
                                      <p:to>
                                        <p:strVal val="visible"/>
                                      </p:to>
                                    </p:set>
                                    <p:animEffect transition="in" filter="fade">
                                      <p:cBhvr>
                                        <p:cTn id="32" dur="500"/>
                                        <p:tgtEl>
                                          <p:spTgt spid="10">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path" presetSubtype="0" accel="50000" decel="50000" fill="hold" nodeType="clickEffect">
                                  <p:stCondLst>
                                    <p:cond delay="0"/>
                                  </p:stCondLst>
                                  <p:childTnLst>
                                    <p:animMotion origin="layout" path="M 0 0 C 0.069 0 0.125 0.056 0.125 0.125 C 0.125 0.194 0.069 0.25 0 0.25 C -0.069 0.25 -0.125 0.194 -0.125 0.125 C -0.125 0.056 -0.069 0 0 0 Z" pathEditMode="relative" ptsTypes="">
                                      <p:cBhvr>
                                        <p:cTn id="36" dur="2000" fill="hold"/>
                                        <p:tgtEl>
                                          <p:spTgt spid="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10" name="Content Placeholder 3"/>
          <p:cNvSpPr>
            <a:spLocks noGrp="1"/>
          </p:cNvSpPr>
          <p:nvPr>
            <p:ph idx="10"/>
          </p:nvPr>
        </p:nvSpPr>
        <p:spPr>
          <a:xfrm>
            <a:off x="-396552" y="620689"/>
            <a:ext cx="9407193" cy="936103"/>
          </a:xfrm>
          <a:noFill/>
          <a:ln>
            <a:noFill/>
          </a:ln>
          <a:effectLst>
            <a:glow rad="127000">
              <a:schemeClr val="bg1">
                <a:lumMod val="85000"/>
                <a:alpha val="0"/>
              </a:schemeClr>
            </a:glow>
          </a:effectLst>
        </p:spPr>
        <p:txBody>
          <a:bodyPr/>
          <a:lstStyle/>
          <a:p>
            <a:pPr marL="460375" indent="-401638" algn="r" rtl="1">
              <a:buSzPct val="120000"/>
            </a:pPr>
            <a:endParaRPr lang="fa-IR" sz="2400" b="1" dirty="0">
              <a:solidFill>
                <a:srgbClr val="FE8002"/>
              </a:solidFill>
              <a:cs typeface="B Mitra" panose="00000400000000000000" pitchFamily="2" charset="-78"/>
            </a:endParaRPr>
          </a:p>
          <a:p>
            <a:pPr marL="460375" indent="-401638" algn="r" rtl="1">
              <a:buSzPct val="120000"/>
            </a:pPr>
            <a:r>
              <a:rPr lang="fa-IR" sz="2400" b="1" dirty="0">
                <a:solidFill>
                  <a:srgbClr val="FE8002"/>
                </a:solidFill>
                <a:cs typeface="B Mitra" panose="00000400000000000000" pitchFamily="2" charset="-78"/>
              </a:rPr>
              <a:t>فرم فروش :</a:t>
            </a:r>
          </a:p>
          <a:p>
            <a:pPr marL="460375" indent="-401638" algn="r" rtl="1">
              <a:buSzPct val="120000"/>
            </a:pPr>
            <a:r>
              <a:rPr lang="fa-IR" sz="2800" dirty="0">
                <a:solidFill>
                  <a:srgbClr val="FFFF00"/>
                </a:solidFill>
                <a:cs typeface="B Zar" panose="00000400000000000000" pitchFamily="2" charset="-78"/>
              </a:rPr>
              <a:t>درخواست نهایی مشتری که نیاز به تامین یا تولید دارد، در فرم فروش ثبت می گردد.</a:t>
            </a:r>
          </a:p>
          <a:p>
            <a:pPr marL="460375" indent="-401638" algn="r" rtl="1">
              <a:buSzPct val="120000"/>
            </a:pPr>
            <a:endParaRPr lang="fa-IR" altLang="en-US" sz="2800" dirty="0">
              <a:cs typeface="B Zar" panose="00000400000000000000" pitchFamily="2" charset="-78"/>
            </a:endParaRPr>
          </a:p>
          <a:p>
            <a:pPr marL="460375" indent="-401638" algn="r" rtl="1">
              <a:buSzPct val="120000"/>
            </a:pPr>
            <a:endParaRPr lang="fa-IR" altLang="en-US" sz="2800" dirty="0">
              <a:cs typeface="B Zar" panose="00000400000000000000" pitchFamily="2" charset="-78"/>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22998"/>
            <a:ext cx="9144000" cy="4335001"/>
          </a:xfrm>
          <a:prstGeom prst="rect">
            <a:avLst/>
          </a:prstGeom>
        </p:spPr>
      </p:pic>
    </p:spTree>
    <p:extLst>
      <p:ext uri="{BB962C8B-B14F-4D97-AF65-F5344CB8AC3E}">
        <p14:creationId xmlns:p14="http://schemas.microsoft.com/office/powerpoint/2010/main" val="3315998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xEl>
                                              <p:pRg st="1" end="1"/>
                                            </p:txEl>
                                          </p:spTgt>
                                        </p:tgtEl>
                                        <p:attrNameLst>
                                          <p:attrName>style.visibility</p:attrName>
                                        </p:attrNameLst>
                                      </p:cBhvr>
                                      <p:to>
                                        <p:strVal val="visible"/>
                                      </p:to>
                                    </p:set>
                                    <p:animEffect transition="in" filter="fade">
                                      <p:cBhvr>
                                        <p:cTn id="14" dur="500"/>
                                        <p:tgtEl>
                                          <p:spTgt spid="10">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Effect transition="in" filter="fade">
                                      <p:cBhvr>
                                        <p:cTn id="19"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10" name="Content Placeholder 3"/>
          <p:cNvSpPr>
            <a:spLocks noGrp="1"/>
          </p:cNvSpPr>
          <p:nvPr>
            <p:ph idx="10"/>
          </p:nvPr>
        </p:nvSpPr>
        <p:spPr>
          <a:xfrm>
            <a:off x="-396552" y="620689"/>
            <a:ext cx="9407193" cy="936103"/>
          </a:xfrm>
          <a:noFill/>
          <a:ln>
            <a:noFill/>
          </a:ln>
          <a:effectLst>
            <a:glow rad="127000">
              <a:schemeClr val="bg1">
                <a:lumMod val="85000"/>
                <a:alpha val="0"/>
              </a:schemeClr>
            </a:glow>
          </a:effectLst>
        </p:spPr>
        <p:txBody>
          <a:bodyPr/>
          <a:lstStyle/>
          <a:p>
            <a:pPr marL="460375" indent="-401638" algn="r" rtl="1">
              <a:buSzPct val="120000"/>
            </a:pPr>
            <a:endParaRPr lang="fa-IR" sz="2400" b="1" dirty="0">
              <a:solidFill>
                <a:srgbClr val="FE8002"/>
              </a:solidFill>
              <a:cs typeface="B Mitra" panose="00000400000000000000" pitchFamily="2" charset="-78"/>
            </a:endParaRPr>
          </a:p>
          <a:p>
            <a:pPr marL="460375" indent="-401638" algn="r" rtl="1">
              <a:buSzPct val="120000"/>
            </a:pPr>
            <a:r>
              <a:rPr lang="fa-IR" sz="2400" b="1" dirty="0">
                <a:solidFill>
                  <a:srgbClr val="FE8002"/>
                </a:solidFill>
                <a:cs typeface="B Mitra" panose="00000400000000000000" pitchFamily="2" charset="-78"/>
              </a:rPr>
              <a:t>فرم خرید کالا :</a:t>
            </a:r>
          </a:p>
          <a:p>
            <a:pPr marL="460375" indent="-401638" algn="r" rtl="1">
              <a:buSzPct val="120000"/>
            </a:pPr>
            <a:r>
              <a:rPr lang="fa-IR" sz="2800" dirty="0">
                <a:solidFill>
                  <a:srgbClr val="FFFF00"/>
                </a:solidFill>
                <a:cs typeface="B Zar" panose="00000400000000000000" pitchFamily="2" charset="-78"/>
              </a:rPr>
              <a:t>جهت ثبت نوع کالا و مقدارکالای موردنیاز از تامین کننده نهایی استفاده می گردد.</a:t>
            </a:r>
          </a:p>
          <a:p>
            <a:pPr marL="460375" indent="-401638" algn="r" rtl="1">
              <a:buSzPct val="120000"/>
            </a:pPr>
            <a:endParaRPr lang="fa-IR" altLang="en-US" sz="2800" dirty="0">
              <a:cs typeface="B Zar" panose="00000400000000000000" pitchFamily="2" charset="-78"/>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7" y="2276872"/>
            <a:ext cx="9144000" cy="4581128"/>
          </a:xfrm>
          <a:prstGeom prst="rect">
            <a:avLst/>
          </a:prstGeom>
        </p:spPr>
      </p:pic>
    </p:spTree>
    <p:extLst>
      <p:ext uri="{BB962C8B-B14F-4D97-AF65-F5344CB8AC3E}">
        <p14:creationId xmlns:p14="http://schemas.microsoft.com/office/powerpoint/2010/main" val="572369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xEl>
                                              <p:pRg st="1" end="1"/>
                                            </p:txEl>
                                          </p:spTgt>
                                        </p:tgtEl>
                                        <p:attrNameLst>
                                          <p:attrName>style.visibility</p:attrName>
                                        </p:attrNameLst>
                                      </p:cBhvr>
                                      <p:to>
                                        <p:strVal val="visible"/>
                                      </p:to>
                                    </p:set>
                                    <p:animEffect transition="in" filter="fade">
                                      <p:cBhvr>
                                        <p:cTn id="14" dur="500"/>
                                        <p:tgtEl>
                                          <p:spTgt spid="10">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Effect transition="in" filter="fade">
                                      <p:cBhvr>
                                        <p:cTn id="19"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10" name="Content Placeholder 3"/>
          <p:cNvSpPr>
            <a:spLocks noGrp="1"/>
          </p:cNvSpPr>
          <p:nvPr>
            <p:ph idx="10"/>
          </p:nvPr>
        </p:nvSpPr>
        <p:spPr>
          <a:xfrm>
            <a:off x="-396552" y="620689"/>
            <a:ext cx="9407193" cy="936103"/>
          </a:xfrm>
          <a:noFill/>
          <a:ln>
            <a:noFill/>
          </a:ln>
          <a:effectLst>
            <a:glow rad="127000">
              <a:schemeClr val="bg1">
                <a:lumMod val="85000"/>
                <a:alpha val="0"/>
              </a:schemeClr>
            </a:glow>
          </a:effectLst>
        </p:spPr>
        <p:txBody>
          <a:bodyPr/>
          <a:lstStyle/>
          <a:p>
            <a:pPr marL="460375" indent="-401638" algn="r" rtl="1">
              <a:buSzPct val="120000"/>
            </a:pPr>
            <a:endParaRPr lang="fa-IR" sz="2400" b="1" dirty="0">
              <a:solidFill>
                <a:srgbClr val="FE8002"/>
              </a:solidFill>
              <a:cs typeface="B Mitra" panose="00000400000000000000" pitchFamily="2" charset="-78"/>
            </a:endParaRPr>
          </a:p>
          <a:p>
            <a:pPr marL="460375" indent="-401638" algn="r" rtl="1">
              <a:buSzPct val="120000"/>
            </a:pPr>
            <a:r>
              <a:rPr lang="fa-IR" sz="2400" b="1" dirty="0">
                <a:solidFill>
                  <a:srgbClr val="FE8002"/>
                </a:solidFill>
                <a:cs typeface="B Mitra" panose="00000400000000000000" pitchFamily="2" charset="-78"/>
              </a:rPr>
              <a:t>فرم خرید خدمات :</a:t>
            </a:r>
          </a:p>
          <a:p>
            <a:pPr marL="460375" indent="-401638" algn="r" rtl="1">
              <a:buSzPct val="120000"/>
            </a:pPr>
            <a:r>
              <a:rPr lang="fa-IR" sz="2800" dirty="0">
                <a:solidFill>
                  <a:srgbClr val="FFFF00"/>
                </a:solidFill>
                <a:cs typeface="B Zar" panose="00000400000000000000" pitchFamily="2" charset="-78"/>
              </a:rPr>
              <a:t>درخواست نهایی مشتری که نیاز به تامین یا تولید دارد، در فرم فروش ثبت می گردد.</a:t>
            </a:r>
          </a:p>
          <a:p>
            <a:pPr marL="460375" indent="-401638" algn="r" rtl="1">
              <a:buSzPct val="120000"/>
            </a:pPr>
            <a:endParaRPr lang="fa-IR" altLang="en-US" sz="2800" dirty="0">
              <a:cs typeface="B Zar" panose="00000400000000000000" pitchFamily="2" charset="-78"/>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22550"/>
            <a:ext cx="9144000" cy="4604022"/>
          </a:xfrm>
          <a:prstGeom prst="rect">
            <a:avLst/>
          </a:prstGeom>
        </p:spPr>
      </p:pic>
    </p:spTree>
    <p:extLst>
      <p:ext uri="{BB962C8B-B14F-4D97-AF65-F5344CB8AC3E}">
        <p14:creationId xmlns:p14="http://schemas.microsoft.com/office/powerpoint/2010/main" val="1190118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Effect transition="in" filter="fade">
                                      <p:cBhvr>
                                        <p:cTn id="13" dur="500"/>
                                        <p:tgtEl>
                                          <p:spTgt spid="10">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xEl>
                                              <p:pRg st="2" end="2"/>
                                            </p:txEl>
                                          </p:spTgt>
                                        </p:tgtEl>
                                        <p:attrNameLst>
                                          <p:attrName>style.visibility</p:attrName>
                                        </p:attrNameLst>
                                      </p:cBhvr>
                                      <p:to>
                                        <p:strVal val="visible"/>
                                      </p:to>
                                    </p:set>
                                    <p:animEffect transition="in" filter="fade">
                                      <p:cBhvr>
                                        <p:cTn id="18"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10" name="Content Placeholder 3"/>
          <p:cNvSpPr>
            <a:spLocks noGrp="1"/>
          </p:cNvSpPr>
          <p:nvPr>
            <p:ph idx="10"/>
          </p:nvPr>
        </p:nvSpPr>
        <p:spPr>
          <a:xfrm>
            <a:off x="-391988" y="330730"/>
            <a:ext cx="9407193" cy="936103"/>
          </a:xfrm>
          <a:noFill/>
          <a:ln>
            <a:noFill/>
          </a:ln>
          <a:effectLst>
            <a:glow rad="127000">
              <a:schemeClr val="bg1">
                <a:lumMod val="85000"/>
                <a:alpha val="0"/>
              </a:schemeClr>
            </a:glow>
          </a:effectLst>
        </p:spPr>
        <p:txBody>
          <a:bodyPr/>
          <a:lstStyle/>
          <a:p>
            <a:pPr marL="460375" indent="-401638" algn="r" rtl="1">
              <a:buSzPct val="120000"/>
            </a:pPr>
            <a:endParaRPr lang="fa-IR" sz="2400" b="1" dirty="0">
              <a:solidFill>
                <a:srgbClr val="FE8002"/>
              </a:solidFill>
              <a:cs typeface="B Mitra" panose="00000400000000000000" pitchFamily="2" charset="-78"/>
            </a:endParaRPr>
          </a:p>
          <a:p>
            <a:pPr marL="460375" indent="-401638" algn="r" rtl="1">
              <a:buSzPct val="120000"/>
            </a:pPr>
            <a:r>
              <a:rPr lang="fa-IR" sz="2400" b="1" dirty="0">
                <a:solidFill>
                  <a:srgbClr val="FE8002"/>
                </a:solidFill>
                <a:cs typeface="B Mitra" panose="00000400000000000000" pitchFamily="2" charset="-78"/>
              </a:rPr>
              <a:t>فرم حمل و نقل :</a:t>
            </a:r>
          </a:p>
          <a:p>
            <a:pPr marL="460375" indent="-401638" algn="r" rtl="1">
              <a:buSzPct val="120000"/>
            </a:pPr>
            <a:r>
              <a:rPr lang="fa-IR" sz="2800" dirty="0">
                <a:solidFill>
                  <a:srgbClr val="FFFF00"/>
                </a:solidFill>
                <a:cs typeface="B Zar" panose="00000400000000000000" pitchFamily="2" charset="-78"/>
              </a:rPr>
              <a:t>اطلاعات مربوط به ارسال کالا اعم از شرکت حمل کننده، نام راننده و حتی نحوه </a:t>
            </a:r>
          </a:p>
          <a:p>
            <a:pPr marL="460375" indent="-401638" algn="r" rtl="1">
              <a:buSzPct val="120000"/>
            </a:pPr>
            <a:r>
              <a:rPr lang="fa-IR" sz="2800" dirty="0">
                <a:solidFill>
                  <a:srgbClr val="FFFF00"/>
                </a:solidFill>
                <a:cs typeface="B Zar" panose="00000400000000000000" pitchFamily="2" charset="-78"/>
              </a:rPr>
              <a:t>پرداخت کرایه در این فرم ثبت می گردد.</a:t>
            </a:r>
          </a:p>
          <a:p>
            <a:pPr marL="460375" indent="-401638" algn="r" rtl="1">
              <a:buSzPct val="120000"/>
            </a:pPr>
            <a:endParaRPr lang="fa-IR" altLang="en-US" sz="2800" dirty="0">
              <a:cs typeface="B Zar" panose="00000400000000000000" pitchFamily="2" charset="-78"/>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50035"/>
            <a:ext cx="9144000" cy="4396556"/>
          </a:xfrm>
          <a:prstGeom prst="rect">
            <a:avLst/>
          </a:prstGeom>
        </p:spPr>
      </p:pic>
    </p:spTree>
    <p:extLst>
      <p:ext uri="{BB962C8B-B14F-4D97-AF65-F5344CB8AC3E}">
        <p14:creationId xmlns:p14="http://schemas.microsoft.com/office/powerpoint/2010/main" val="4284915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Effect transition="in" filter="fade">
                                      <p:cBhvr>
                                        <p:cTn id="13" dur="500"/>
                                        <p:tgtEl>
                                          <p:spTgt spid="10">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xEl>
                                              <p:pRg st="2" end="2"/>
                                            </p:txEl>
                                          </p:spTgt>
                                        </p:tgtEl>
                                        <p:attrNameLst>
                                          <p:attrName>style.visibility</p:attrName>
                                        </p:attrNameLst>
                                      </p:cBhvr>
                                      <p:to>
                                        <p:strVal val="visible"/>
                                      </p:to>
                                    </p:set>
                                    <p:animEffect transition="in" filter="fade">
                                      <p:cBhvr>
                                        <p:cTn id="18" dur="500"/>
                                        <p:tgtEl>
                                          <p:spTgt spid="10">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xEl>
                                              <p:pRg st="3" end="3"/>
                                            </p:txEl>
                                          </p:spTgt>
                                        </p:tgtEl>
                                        <p:attrNameLst>
                                          <p:attrName>style.visibility</p:attrName>
                                        </p:attrNameLst>
                                      </p:cBhvr>
                                      <p:to>
                                        <p:strVal val="visible"/>
                                      </p:to>
                                    </p:set>
                                    <p:animEffect transition="in" filter="fade">
                                      <p:cBhvr>
                                        <p:cTn id="23"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10" name="Content Placeholder 3"/>
          <p:cNvSpPr>
            <a:spLocks noGrp="1"/>
          </p:cNvSpPr>
          <p:nvPr>
            <p:ph idx="10"/>
          </p:nvPr>
        </p:nvSpPr>
        <p:spPr>
          <a:xfrm>
            <a:off x="-391988" y="330730"/>
            <a:ext cx="9407193" cy="936103"/>
          </a:xfrm>
          <a:noFill/>
          <a:ln>
            <a:noFill/>
          </a:ln>
          <a:effectLst>
            <a:glow rad="127000">
              <a:schemeClr val="bg1">
                <a:lumMod val="85000"/>
                <a:alpha val="0"/>
              </a:schemeClr>
            </a:glow>
          </a:effectLst>
        </p:spPr>
        <p:txBody>
          <a:bodyPr/>
          <a:lstStyle/>
          <a:p>
            <a:pPr marL="460375" indent="-401638" algn="r" rtl="1">
              <a:buSzPct val="120000"/>
            </a:pPr>
            <a:endParaRPr lang="fa-IR" sz="2400" b="1" dirty="0">
              <a:solidFill>
                <a:srgbClr val="FE8002"/>
              </a:solidFill>
              <a:cs typeface="B Mitra" panose="00000400000000000000" pitchFamily="2" charset="-78"/>
            </a:endParaRPr>
          </a:p>
          <a:p>
            <a:pPr marL="460375" indent="-401638" algn="r" rtl="1">
              <a:buSzPct val="120000"/>
            </a:pPr>
            <a:r>
              <a:rPr lang="fa-IR" sz="2400" b="1" dirty="0">
                <a:solidFill>
                  <a:srgbClr val="FE8002"/>
                </a:solidFill>
                <a:cs typeface="B Mitra" panose="00000400000000000000" pitchFamily="2" charset="-78"/>
              </a:rPr>
              <a:t>فرم فاکتور :</a:t>
            </a:r>
          </a:p>
          <a:p>
            <a:pPr marL="460375" indent="-401638" algn="r" rtl="1">
              <a:buSzPct val="120000"/>
            </a:pPr>
            <a:r>
              <a:rPr lang="fa-IR" sz="2800" dirty="0">
                <a:solidFill>
                  <a:srgbClr val="FFFF00"/>
                </a:solidFill>
                <a:cs typeface="B Zar" panose="00000400000000000000" pitchFamily="2" charset="-78"/>
              </a:rPr>
              <a:t>جهت ثبت صورتحساب مشتری براساس ارسال کالا، اطلاعات فرم فاکتور تکمیل </a:t>
            </a:r>
          </a:p>
          <a:p>
            <a:pPr marL="460375" indent="-401638" algn="r" rtl="1">
              <a:buSzPct val="120000"/>
            </a:pPr>
            <a:r>
              <a:rPr lang="fa-IR" sz="2800" dirty="0">
                <a:solidFill>
                  <a:srgbClr val="FFFF00"/>
                </a:solidFill>
                <a:cs typeface="B Zar" panose="00000400000000000000" pitchFamily="2" charset="-78"/>
              </a:rPr>
              <a:t>می گردد.</a:t>
            </a:r>
          </a:p>
          <a:p>
            <a:pPr marL="460375" indent="-401638" algn="r" rtl="1">
              <a:buSzPct val="120000"/>
            </a:pPr>
            <a:endParaRPr lang="fa-IR" altLang="en-US" sz="2800" dirty="0">
              <a:cs typeface="B Zar" panose="00000400000000000000" pitchFamily="2" charset="-78"/>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337057"/>
            <a:ext cx="9144000" cy="4520397"/>
          </a:xfrm>
          <a:prstGeom prst="rect">
            <a:avLst/>
          </a:prstGeom>
        </p:spPr>
      </p:pic>
    </p:spTree>
    <p:extLst>
      <p:ext uri="{BB962C8B-B14F-4D97-AF65-F5344CB8AC3E}">
        <p14:creationId xmlns:p14="http://schemas.microsoft.com/office/powerpoint/2010/main" val="2708361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Effect transition="in" filter="fade">
                                      <p:cBhvr>
                                        <p:cTn id="13" dur="500"/>
                                        <p:tgtEl>
                                          <p:spTgt spid="10">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xEl>
                                              <p:pRg st="2" end="2"/>
                                            </p:txEl>
                                          </p:spTgt>
                                        </p:tgtEl>
                                        <p:attrNameLst>
                                          <p:attrName>style.visibility</p:attrName>
                                        </p:attrNameLst>
                                      </p:cBhvr>
                                      <p:to>
                                        <p:strVal val="visible"/>
                                      </p:to>
                                    </p:set>
                                    <p:animEffect transition="in" filter="fade">
                                      <p:cBhvr>
                                        <p:cTn id="18" dur="500"/>
                                        <p:tgtEl>
                                          <p:spTgt spid="10">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xEl>
                                              <p:pRg st="3" end="3"/>
                                            </p:txEl>
                                          </p:spTgt>
                                        </p:tgtEl>
                                        <p:attrNameLst>
                                          <p:attrName>style.visibility</p:attrName>
                                        </p:attrNameLst>
                                      </p:cBhvr>
                                      <p:to>
                                        <p:strVal val="visible"/>
                                      </p:to>
                                    </p:set>
                                    <p:animEffect transition="in" filter="fade">
                                      <p:cBhvr>
                                        <p:cTn id="23"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Content Placeholder 7"/>
          <p:cNvSpPr>
            <a:spLocks noGrp="1"/>
          </p:cNvSpPr>
          <p:nvPr>
            <p:ph idx="1"/>
          </p:nvPr>
        </p:nvSpPr>
        <p:spPr>
          <a:xfrm>
            <a:off x="1475656" y="2338017"/>
            <a:ext cx="6439033" cy="2116832"/>
          </a:xfrm>
        </p:spPr>
        <p:txBody>
          <a:bodyPr/>
          <a:lstStyle/>
          <a:p>
            <a:pPr algn="ctr" rtl="1"/>
            <a:r>
              <a:rPr lang="fa-IR" altLang="en-US" sz="7200" dirty="0">
                <a:solidFill>
                  <a:schemeClr val="tx1"/>
                </a:solidFill>
                <a:cs typeface="B Titr" panose="00000700000000000000" pitchFamily="2" charset="-78"/>
              </a:rPr>
              <a:t>معرفي فرآیند‌ها</a:t>
            </a:r>
            <a:endParaRPr lang="en-US" sz="7200" dirty="0">
              <a:solidFill>
                <a:schemeClr val="tx1"/>
              </a:solidFill>
              <a:cs typeface="B Titr" panose="00000700000000000000" pitchFamily="2" charset="-78"/>
            </a:endParaRPr>
          </a:p>
        </p:txBody>
      </p:sp>
      <p:pic>
        <p:nvPicPr>
          <p:cNvPr id="9" name="Content Placeholder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Tree>
    <p:extLst>
      <p:ext uri="{BB962C8B-B14F-4D97-AF65-F5344CB8AC3E}">
        <p14:creationId xmlns:p14="http://schemas.microsoft.com/office/powerpoint/2010/main" val="2760113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12776" y="0"/>
            <a:ext cx="8640960" cy="6858000"/>
          </a:xfrm>
          <a:prstGeom prst="rect">
            <a:avLst/>
          </a:prstGeom>
        </p:spPr>
      </p:pic>
      <p:sp>
        <p:nvSpPr>
          <p:cNvPr id="6" name="Rectangle 5"/>
          <p:cNvSpPr/>
          <p:nvPr/>
        </p:nvSpPr>
        <p:spPr>
          <a:xfrm>
            <a:off x="2627784" y="1052736"/>
            <a:ext cx="6300192" cy="4154984"/>
          </a:xfrm>
          <a:prstGeom prst="rect">
            <a:avLst/>
          </a:prstGeom>
        </p:spPr>
        <p:txBody>
          <a:bodyPr wrap="square">
            <a:spAutoFit/>
          </a:bodyPr>
          <a:lstStyle/>
          <a:p>
            <a:pPr marL="460375" indent="-401638" algn="r" rtl="1">
              <a:buSzPct val="120000"/>
            </a:pPr>
            <a:r>
              <a:rPr lang="fa-IR" sz="4000" dirty="0">
                <a:solidFill>
                  <a:srgbClr val="FE8002"/>
                </a:solidFill>
                <a:cs typeface="B Zar" panose="00000400000000000000" pitchFamily="2" charset="-78"/>
              </a:rPr>
              <a:t>فرآیند استعلام – مناقصه :</a:t>
            </a:r>
          </a:p>
          <a:p>
            <a:pPr marL="460375" indent="-401638" algn="r" rtl="1">
              <a:buSzPct val="120000"/>
            </a:pPr>
            <a:endParaRPr lang="fa-IR" sz="3200" dirty="0">
              <a:solidFill>
                <a:srgbClr val="FFFF00"/>
              </a:solidFill>
              <a:cs typeface="B Zar" panose="00000400000000000000" pitchFamily="2" charset="-78"/>
            </a:endParaRPr>
          </a:p>
          <a:p>
            <a:pPr marL="460375" indent="-401638" algn="r" rtl="1">
              <a:buSzPct val="120000"/>
            </a:pPr>
            <a:r>
              <a:rPr lang="fa-IR" sz="3200" dirty="0">
                <a:solidFill>
                  <a:srgbClr val="FFFF00"/>
                </a:solidFill>
                <a:cs typeface="B Zar" panose="00000400000000000000" pitchFamily="2" charset="-78"/>
              </a:rPr>
              <a:t>در این فرآیند فرم استعلام بصورت اتوماتیک در </a:t>
            </a:r>
          </a:p>
          <a:p>
            <a:pPr marL="460375" indent="-401638" algn="r" rtl="1">
              <a:buSzPct val="120000"/>
            </a:pPr>
            <a:r>
              <a:rPr lang="fa-IR" sz="3200" dirty="0">
                <a:solidFill>
                  <a:srgbClr val="FFFF00"/>
                </a:solidFill>
                <a:cs typeface="B Zar" panose="00000400000000000000" pitchFamily="2" charset="-78"/>
              </a:rPr>
              <a:t>  قسمت دبیرخانه ایجاد شده و برای کارشناس </a:t>
            </a:r>
          </a:p>
          <a:p>
            <a:pPr marL="460375" indent="-401638" algn="r" rtl="1">
              <a:buSzPct val="120000"/>
            </a:pPr>
            <a:r>
              <a:rPr lang="fa-IR" sz="3200" dirty="0">
                <a:solidFill>
                  <a:srgbClr val="FFFF00"/>
                </a:solidFill>
                <a:cs typeface="B Zar" panose="00000400000000000000" pitchFamily="2" charset="-78"/>
              </a:rPr>
              <a:t>  مربوطه ارسال میگردد. </a:t>
            </a:r>
          </a:p>
          <a:p>
            <a:pPr marL="460375" indent="-401638" algn="r" rtl="1">
              <a:buSzPct val="120000"/>
            </a:pPr>
            <a:r>
              <a:rPr lang="fa-IR" sz="3200" dirty="0">
                <a:solidFill>
                  <a:srgbClr val="FFFF00"/>
                </a:solidFill>
                <a:cs typeface="B Zar" panose="00000400000000000000" pitchFamily="2" charset="-78"/>
              </a:rPr>
              <a:t>همچنین در این فرآیند یکسری محاسبات مربوط به استعلامات ، تغییر وضعیت فرم استعلام و ایجاد</a:t>
            </a:r>
          </a:p>
          <a:p>
            <a:pPr marL="460375" indent="-401638" algn="r" rtl="1">
              <a:buSzPct val="120000"/>
            </a:pPr>
            <a:r>
              <a:rPr lang="fa-IR" sz="3200" dirty="0">
                <a:solidFill>
                  <a:srgbClr val="FFFF00"/>
                </a:solidFill>
                <a:cs typeface="B Zar" panose="00000400000000000000" pitchFamily="2" charset="-78"/>
              </a:rPr>
              <a:t>     اصلاحات در آن انجام می گردد.</a:t>
            </a:r>
          </a:p>
        </p:txBody>
      </p:sp>
    </p:spTree>
    <p:extLst>
      <p:ext uri="{BB962C8B-B14F-4D97-AF65-F5344CB8AC3E}">
        <p14:creationId xmlns:p14="http://schemas.microsoft.com/office/powerpoint/2010/main" val="1594508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3203848" cy="6858000"/>
          </a:xfrm>
          <a:prstGeom prst="rect">
            <a:avLst/>
          </a:prstGeom>
        </p:spPr>
      </p:pic>
      <p:sp>
        <p:nvSpPr>
          <p:cNvPr id="7" name="Rectangle 6"/>
          <p:cNvSpPr/>
          <p:nvPr/>
        </p:nvSpPr>
        <p:spPr>
          <a:xfrm>
            <a:off x="3291102" y="305068"/>
            <a:ext cx="5709220" cy="6247864"/>
          </a:xfrm>
          <a:prstGeom prst="rect">
            <a:avLst/>
          </a:prstGeom>
        </p:spPr>
        <p:txBody>
          <a:bodyPr wrap="square">
            <a:spAutoFit/>
          </a:bodyPr>
          <a:lstStyle/>
          <a:p>
            <a:pPr marL="460375" indent="-401638" algn="r" rtl="1">
              <a:buSzPct val="120000"/>
            </a:pPr>
            <a:endParaRPr lang="fa-IR" sz="4000" dirty="0">
              <a:solidFill>
                <a:srgbClr val="FE8002"/>
              </a:solidFill>
              <a:cs typeface="B Zar" panose="00000400000000000000" pitchFamily="2" charset="-78"/>
            </a:endParaRPr>
          </a:p>
          <a:p>
            <a:pPr marL="460375" indent="-401638" algn="r" rtl="1">
              <a:buSzPct val="120000"/>
            </a:pPr>
            <a:r>
              <a:rPr lang="fa-IR" sz="4000" dirty="0">
                <a:solidFill>
                  <a:srgbClr val="FE8002"/>
                </a:solidFill>
                <a:cs typeface="B Zar" panose="00000400000000000000" pitchFamily="2" charset="-78"/>
              </a:rPr>
              <a:t>فرآیند پرونده الکترونیکی:</a:t>
            </a:r>
          </a:p>
          <a:p>
            <a:pPr marL="460375" indent="-401638" algn="r" rtl="1">
              <a:buSzPct val="120000"/>
            </a:pPr>
            <a:endParaRPr lang="fa-IR" sz="3200" dirty="0">
              <a:solidFill>
                <a:srgbClr val="FFFF00"/>
              </a:solidFill>
              <a:cs typeface="B Zar" panose="00000400000000000000" pitchFamily="2" charset="-78"/>
            </a:endParaRPr>
          </a:p>
          <a:p>
            <a:pPr marL="460375" indent="-401638" algn="r" rtl="1">
              <a:buSzPct val="120000"/>
            </a:pPr>
            <a:r>
              <a:rPr lang="fa-IR" sz="3200" dirty="0">
                <a:solidFill>
                  <a:srgbClr val="FFFF00"/>
                </a:solidFill>
                <a:cs typeface="B Zar" panose="00000400000000000000" pitchFamily="2" charset="-78"/>
              </a:rPr>
              <a:t>در این فرآیندتغییروضعیت پرونده،ارجاع </a:t>
            </a:r>
          </a:p>
          <a:p>
            <a:pPr marL="460375" indent="-401638" algn="r" rtl="1">
              <a:buSzPct val="120000"/>
            </a:pPr>
            <a:endParaRPr lang="fa-IR" sz="3200" dirty="0">
              <a:solidFill>
                <a:srgbClr val="FFFF00"/>
              </a:solidFill>
              <a:cs typeface="B Zar" panose="00000400000000000000" pitchFamily="2" charset="-78"/>
            </a:endParaRPr>
          </a:p>
          <a:p>
            <a:pPr marL="460375" indent="-401638" algn="r" rtl="1">
              <a:buSzPct val="120000"/>
            </a:pPr>
            <a:r>
              <a:rPr lang="fa-IR" sz="3200" dirty="0">
                <a:solidFill>
                  <a:srgbClr val="FFFF00"/>
                </a:solidFill>
                <a:cs typeface="B Zar" panose="00000400000000000000" pitchFamily="2" charset="-78"/>
              </a:rPr>
              <a:t>اتوماتیک این فرم، ثبت اتوماتیک دیگر فرم ها</a:t>
            </a:r>
          </a:p>
          <a:p>
            <a:pPr marL="460375" indent="-401638" algn="r" rtl="1">
              <a:buSzPct val="120000"/>
            </a:pPr>
            <a:endParaRPr lang="fa-IR" sz="3200" dirty="0">
              <a:solidFill>
                <a:srgbClr val="FFFF00"/>
              </a:solidFill>
              <a:cs typeface="B Zar" panose="00000400000000000000" pitchFamily="2" charset="-78"/>
            </a:endParaRPr>
          </a:p>
          <a:p>
            <a:pPr marL="460375" indent="-401638" algn="r" rtl="1">
              <a:buSzPct val="120000"/>
            </a:pPr>
            <a:r>
              <a:rPr lang="fa-IR" sz="3200" dirty="0">
                <a:solidFill>
                  <a:srgbClr val="FFFF00"/>
                </a:solidFill>
                <a:cs typeface="B Zar" panose="00000400000000000000" pitchFamily="2" charset="-78"/>
              </a:rPr>
              <a:t> در این فرم، محاسبات مبالغ، ارسال پیامک</a:t>
            </a:r>
          </a:p>
          <a:p>
            <a:pPr marL="460375" indent="-401638" algn="r" rtl="1">
              <a:buSzPct val="120000"/>
            </a:pPr>
            <a:endParaRPr lang="fa-IR" sz="3200" dirty="0">
              <a:solidFill>
                <a:srgbClr val="FFFF00"/>
              </a:solidFill>
              <a:cs typeface="B Zar" panose="00000400000000000000" pitchFamily="2" charset="-78"/>
            </a:endParaRPr>
          </a:p>
          <a:p>
            <a:pPr marL="460375" indent="-401638" algn="r" rtl="1">
              <a:buSzPct val="120000"/>
            </a:pPr>
            <a:r>
              <a:rPr lang="fa-IR" sz="3200" dirty="0">
                <a:solidFill>
                  <a:srgbClr val="FFFF00"/>
                </a:solidFill>
                <a:cs typeface="B Zar" panose="00000400000000000000" pitchFamily="2" charset="-78"/>
              </a:rPr>
              <a:t> برای مشتریان و نهایتا ایجاد اسناد مربوطه</a:t>
            </a:r>
          </a:p>
          <a:p>
            <a:pPr marL="460375" indent="-401638" algn="r" rtl="1">
              <a:buSzPct val="120000"/>
            </a:pPr>
            <a:endParaRPr lang="fa-IR" sz="3200" dirty="0">
              <a:solidFill>
                <a:srgbClr val="FFFF00"/>
              </a:solidFill>
              <a:cs typeface="B Zar" panose="00000400000000000000" pitchFamily="2" charset="-78"/>
            </a:endParaRPr>
          </a:p>
          <a:p>
            <a:pPr marL="460375" indent="-401638" algn="r" rtl="1">
              <a:buSzPct val="120000"/>
            </a:pPr>
            <a:r>
              <a:rPr lang="fa-IR" sz="3200" dirty="0">
                <a:solidFill>
                  <a:srgbClr val="FFFF00"/>
                </a:solidFill>
                <a:cs typeface="B Zar" panose="00000400000000000000" pitchFamily="2" charset="-78"/>
              </a:rPr>
              <a:t>انجام میشود.</a:t>
            </a:r>
          </a:p>
        </p:txBody>
      </p:sp>
    </p:spTree>
    <p:extLst>
      <p:ext uri="{BB962C8B-B14F-4D97-AF65-F5344CB8AC3E}">
        <p14:creationId xmlns:p14="http://schemas.microsoft.com/office/powerpoint/2010/main" val="2558327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8376"/>
            <a:ext cx="9144000" cy="6858000"/>
          </a:xfrm>
          <a:prstGeom prst="rect">
            <a:avLst/>
          </a:prstGeom>
        </p:spPr>
      </p:pic>
      <p:sp>
        <p:nvSpPr>
          <p:cNvPr id="4" name="TextBox 3"/>
          <p:cNvSpPr txBox="1"/>
          <p:nvPr/>
        </p:nvSpPr>
        <p:spPr>
          <a:xfrm>
            <a:off x="0" y="1033489"/>
            <a:ext cx="9254384" cy="1292662"/>
          </a:xfrm>
          <a:prstGeom prst="rect">
            <a:avLst/>
          </a:prstGeom>
          <a:noFill/>
          <a:ln>
            <a:noFill/>
          </a:ln>
          <a:effectLst>
            <a:outerShdw blurRad="107950" dist="12700" dir="5400000" algn="ctr">
              <a:srgbClr val="000000"/>
            </a:outerShdw>
          </a:effectLst>
        </p:spPr>
        <p:txBody>
          <a:bodyPr wrap="square">
            <a:spAutoFit/>
          </a:bodyPr>
          <a:lstStyle/>
          <a:p>
            <a:pPr algn="ctr">
              <a:defRPr/>
            </a:pPr>
            <a:r>
              <a:rPr lang="fa-IR" altLang="ko-KR" sz="5400" dirty="0">
                <a:ln w="19050" cap="flat">
                  <a:solidFill>
                    <a:schemeClr val="tx1"/>
                  </a:solidFill>
                  <a:prstDash val="solid"/>
                  <a:round/>
                </a:ln>
                <a:solidFill>
                  <a:srgbClr val="FE8002"/>
                </a:solidFill>
                <a:effectLst>
                  <a:outerShdw blurRad="50800" dist="38100" dir="2700000" algn="tl" rotWithShape="0">
                    <a:srgbClr val="FFC000">
                      <a:alpha val="40000"/>
                    </a:srgbClr>
                  </a:outerShdw>
                </a:effectLst>
                <a:cs typeface="B Titr" panose="00000700000000000000" pitchFamily="2" charset="-78"/>
              </a:rPr>
              <a:t>شرکت </a:t>
            </a:r>
            <a:r>
              <a:rPr lang="fa-IR" altLang="ko-KR" sz="5400" b="1" dirty="0">
                <a:ln w="19050" cap="flat">
                  <a:solidFill>
                    <a:schemeClr val="tx1"/>
                  </a:solidFill>
                  <a:prstDash val="solid"/>
                  <a:round/>
                </a:ln>
                <a:solidFill>
                  <a:srgbClr val="FE8002"/>
                </a:solidFill>
                <a:effectLst>
                  <a:outerShdw blurRad="50800" dist="38100" dir="2700000" algn="tl" rotWithShape="0">
                    <a:srgbClr val="FFC000">
                      <a:alpha val="40000"/>
                    </a:srgbClr>
                  </a:outerShdw>
                </a:effectLst>
                <a:latin typeface="Arial" pitchFamily="34" charset="0"/>
                <a:ea typeface="맑은 고딕" pitchFamily="50" charset="-127"/>
                <a:cs typeface="B Titr" panose="00000700000000000000" pitchFamily="2" charset="-78"/>
              </a:rPr>
              <a:t>نورد لوله کوثر صنعت اسپادانا</a:t>
            </a:r>
          </a:p>
          <a:p>
            <a:pPr algn="ctr" fontAlgn="auto">
              <a:spcBef>
                <a:spcPts val="0"/>
              </a:spcBef>
              <a:spcAft>
                <a:spcPts val="0"/>
              </a:spcAft>
              <a:defRPr/>
            </a:pPr>
            <a:endParaRPr kumimoji="0" lang="en-US" altLang="ko-KR" sz="2400" b="1" dirty="0">
              <a:ln w="19050" cap="flat">
                <a:solidFill>
                  <a:schemeClr val="tx1"/>
                </a:solidFill>
                <a:prstDash val="solid"/>
                <a:round/>
              </a:ln>
              <a:solidFill>
                <a:srgbClr val="8C8C8C"/>
              </a:solidFill>
              <a:effectLst>
                <a:outerShdw blurRad="50800" dist="38100" dir="2700000" algn="tl" rotWithShape="0">
                  <a:srgbClr val="FFC000">
                    <a:alpha val="40000"/>
                  </a:srgbClr>
                </a:outerShdw>
              </a:effectLst>
              <a:latin typeface="Arial" pitchFamily="34" charset="0"/>
              <a:cs typeface="B Zar" panose="00000400000000000000" pitchFamily="2" charset="-78"/>
            </a:endParaRPr>
          </a:p>
        </p:txBody>
      </p:sp>
      <p:pic>
        <p:nvPicPr>
          <p:cNvPr id="6" name="Content Placeholder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9552" y="5949280"/>
            <a:ext cx="1976164" cy="504056"/>
          </a:xfrm>
          <a:prstGeom prst="rect">
            <a:avLst/>
          </a:prstGeom>
        </p:spPr>
      </p:pic>
    </p:spTree>
    <p:extLst>
      <p:ext uri="{BB962C8B-B14F-4D97-AF65-F5344CB8AC3E}">
        <p14:creationId xmlns:p14="http://schemas.microsoft.com/office/powerpoint/2010/main" val="1941221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3203848" cy="6858000"/>
          </a:xfrm>
          <a:prstGeom prst="rect">
            <a:avLst/>
          </a:prstGeom>
        </p:spPr>
      </p:pic>
      <p:sp>
        <p:nvSpPr>
          <p:cNvPr id="7" name="Rectangle 6"/>
          <p:cNvSpPr/>
          <p:nvPr/>
        </p:nvSpPr>
        <p:spPr>
          <a:xfrm>
            <a:off x="3291102" y="305068"/>
            <a:ext cx="5709220" cy="4893647"/>
          </a:xfrm>
          <a:prstGeom prst="rect">
            <a:avLst/>
          </a:prstGeom>
        </p:spPr>
        <p:txBody>
          <a:bodyPr wrap="square">
            <a:spAutoFit/>
          </a:bodyPr>
          <a:lstStyle/>
          <a:p>
            <a:pPr marL="460375" indent="-401638" algn="r" rtl="1">
              <a:buSzPct val="120000"/>
            </a:pPr>
            <a:endParaRPr lang="fa-IR" sz="4000" dirty="0">
              <a:solidFill>
                <a:srgbClr val="FE8002"/>
              </a:solidFill>
              <a:cs typeface="B Zar" panose="00000400000000000000" pitchFamily="2" charset="-78"/>
            </a:endParaRPr>
          </a:p>
          <a:p>
            <a:pPr marL="460375" indent="-401638" algn="r" rtl="1">
              <a:buSzPct val="120000"/>
            </a:pPr>
            <a:r>
              <a:rPr lang="fa-IR" sz="4000" dirty="0">
                <a:solidFill>
                  <a:srgbClr val="FE8002"/>
                </a:solidFill>
                <a:cs typeface="B Zar" panose="00000400000000000000" pitchFamily="2" charset="-78"/>
              </a:rPr>
              <a:t>فرآیند فرم های پیش فاکتور،خرید،فروش، فاکتور:</a:t>
            </a:r>
          </a:p>
          <a:p>
            <a:pPr marL="460375" indent="-401638" algn="r" rtl="1">
              <a:buSzPct val="120000"/>
            </a:pPr>
            <a:endParaRPr lang="fa-IR" sz="3200" dirty="0">
              <a:solidFill>
                <a:srgbClr val="FFFF00"/>
              </a:solidFill>
              <a:cs typeface="B Zar" panose="00000400000000000000" pitchFamily="2" charset="-78"/>
            </a:endParaRPr>
          </a:p>
          <a:p>
            <a:pPr marL="460375" indent="-401638" algn="r" rtl="1">
              <a:buSzPct val="120000"/>
            </a:pPr>
            <a:r>
              <a:rPr lang="fa-IR" sz="3200" dirty="0">
                <a:solidFill>
                  <a:srgbClr val="FFFF00"/>
                </a:solidFill>
                <a:cs typeface="B Zar" panose="00000400000000000000" pitchFamily="2" charset="-78"/>
              </a:rPr>
              <a:t>در تمامی این فرآیندها محاسبات خاص</a:t>
            </a:r>
          </a:p>
          <a:p>
            <a:pPr marL="460375" indent="-401638" algn="r" rtl="1">
              <a:buSzPct val="120000"/>
            </a:pPr>
            <a:endParaRPr lang="fa-IR" sz="3200" dirty="0">
              <a:solidFill>
                <a:srgbClr val="FFFF00"/>
              </a:solidFill>
              <a:cs typeface="B Zar" panose="00000400000000000000" pitchFamily="2" charset="-78"/>
            </a:endParaRPr>
          </a:p>
          <a:p>
            <a:pPr marL="460375" indent="-401638" algn="r" rtl="1">
              <a:buSzPct val="120000"/>
            </a:pPr>
            <a:r>
              <a:rPr lang="fa-IR" sz="3200" dirty="0">
                <a:solidFill>
                  <a:srgbClr val="FFFF00"/>
                </a:solidFill>
                <a:cs typeface="B Zar" panose="00000400000000000000" pitchFamily="2" charset="-78"/>
              </a:rPr>
              <a:t> مربوطه انجام میگردد و فرم بصورت </a:t>
            </a:r>
          </a:p>
          <a:p>
            <a:pPr marL="460375" indent="-401638" algn="r" rtl="1">
              <a:buSzPct val="120000"/>
            </a:pPr>
            <a:endParaRPr lang="fa-IR" sz="3200" dirty="0">
              <a:solidFill>
                <a:srgbClr val="FFFF00"/>
              </a:solidFill>
              <a:cs typeface="B Zar" panose="00000400000000000000" pitchFamily="2" charset="-78"/>
            </a:endParaRPr>
          </a:p>
          <a:p>
            <a:pPr marL="460375" indent="-401638" algn="r" rtl="1">
              <a:buSzPct val="120000"/>
            </a:pPr>
            <a:r>
              <a:rPr lang="fa-IR" sz="3200" dirty="0">
                <a:solidFill>
                  <a:srgbClr val="FFFF00"/>
                </a:solidFill>
                <a:cs typeface="B Zar" panose="00000400000000000000" pitchFamily="2" charset="-78"/>
              </a:rPr>
              <a:t>اتوماتیک به کارشناس بعدی ارجاع می شود.</a:t>
            </a:r>
          </a:p>
        </p:txBody>
      </p:sp>
    </p:spTree>
    <p:extLst>
      <p:ext uri="{BB962C8B-B14F-4D97-AF65-F5344CB8AC3E}">
        <p14:creationId xmlns:p14="http://schemas.microsoft.com/office/powerpoint/2010/main" val="2696915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7" name="Rectangle 6"/>
          <p:cNvSpPr/>
          <p:nvPr/>
        </p:nvSpPr>
        <p:spPr>
          <a:xfrm>
            <a:off x="2123728" y="305068"/>
            <a:ext cx="6876594" cy="5262979"/>
          </a:xfrm>
          <a:prstGeom prst="rect">
            <a:avLst/>
          </a:prstGeom>
        </p:spPr>
        <p:txBody>
          <a:bodyPr wrap="square">
            <a:spAutoFit/>
          </a:bodyPr>
          <a:lstStyle/>
          <a:p>
            <a:pPr marL="460375" indent="-401638" algn="r" rtl="1">
              <a:buSzPct val="120000"/>
            </a:pPr>
            <a:endParaRPr lang="fa-IR" sz="4000" dirty="0">
              <a:solidFill>
                <a:srgbClr val="FE8002"/>
              </a:solidFill>
              <a:cs typeface="B Zar" panose="00000400000000000000" pitchFamily="2" charset="-78"/>
            </a:endParaRPr>
          </a:p>
          <a:p>
            <a:pPr marL="460375" indent="-401638" algn="r" rtl="1">
              <a:buSzPct val="120000"/>
            </a:pPr>
            <a:r>
              <a:rPr lang="fa-IR" sz="4000" dirty="0">
                <a:solidFill>
                  <a:srgbClr val="FE8002"/>
                </a:solidFill>
                <a:cs typeface="B Zar" panose="00000400000000000000" pitchFamily="2" charset="-78"/>
              </a:rPr>
              <a:t>فرآیند فرم حمل و نقل:</a:t>
            </a:r>
          </a:p>
          <a:p>
            <a:pPr marL="460375" indent="-401638" algn="r" rtl="1">
              <a:buSzPct val="120000"/>
            </a:pPr>
            <a:endParaRPr lang="fa-IR" sz="3200" dirty="0">
              <a:solidFill>
                <a:srgbClr val="FFFF00"/>
              </a:solidFill>
              <a:cs typeface="B Zar" panose="00000400000000000000" pitchFamily="2" charset="-78"/>
            </a:endParaRPr>
          </a:p>
          <a:p>
            <a:pPr marL="460375" indent="-401638" algn="r" rtl="1">
              <a:buSzPct val="120000"/>
            </a:pPr>
            <a:r>
              <a:rPr lang="fa-IR" sz="3200" dirty="0">
                <a:solidFill>
                  <a:srgbClr val="FFFF00"/>
                </a:solidFill>
                <a:cs typeface="B Zar" panose="00000400000000000000" pitchFamily="2" charset="-78"/>
              </a:rPr>
              <a:t>دراین فرآیند محاسبات خاص مربوط به حمل بار </a:t>
            </a:r>
          </a:p>
          <a:p>
            <a:pPr marL="460375" indent="-401638" algn="r" rtl="1">
              <a:buSzPct val="120000"/>
            </a:pPr>
            <a:endParaRPr lang="fa-IR" sz="3200" dirty="0">
              <a:solidFill>
                <a:srgbClr val="FFFF00"/>
              </a:solidFill>
              <a:cs typeface="B Zar" panose="00000400000000000000" pitchFamily="2" charset="-78"/>
            </a:endParaRPr>
          </a:p>
          <a:p>
            <a:pPr marL="460375" indent="-401638" algn="r" rtl="1">
              <a:buSzPct val="120000"/>
            </a:pPr>
            <a:r>
              <a:rPr lang="fa-IR" sz="3200" dirty="0">
                <a:solidFill>
                  <a:srgbClr val="FFFF00"/>
                </a:solidFill>
                <a:cs typeface="B Zar" panose="00000400000000000000" pitchFamily="2" charset="-78"/>
              </a:rPr>
              <a:t>وارجاع اتوماتیک به کارشناس بعدی، پیامک</a:t>
            </a:r>
          </a:p>
          <a:p>
            <a:pPr marL="460375" indent="-401638" algn="r" rtl="1">
              <a:buSzPct val="120000"/>
            </a:pPr>
            <a:endParaRPr lang="fa-IR" sz="3200" dirty="0">
              <a:solidFill>
                <a:srgbClr val="FFFF00"/>
              </a:solidFill>
              <a:cs typeface="B Zar" panose="00000400000000000000" pitchFamily="2" charset="-78"/>
            </a:endParaRPr>
          </a:p>
          <a:p>
            <a:pPr marL="460375" indent="-401638" algn="r" rtl="1">
              <a:buSzPct val="120000"/>
            </a:pPr>
            <a:r>
              <a:rPr lang="fa-IR" sz="3200" dirty="0">
                <a:solidFill>
                  <a:srgbClr val="FFFF00"/>
                </a:solidFill>
                <a:cs typeface="B Zar" panose="00000400000000000000" pitchFamily="2" charset="-78"/>
              </a:rPr>
              <a:t> اتوماتیک به مشتری جهت اطلاع از زمان حمل بار</a:t>
            </a:r>
          </a:p>
          <a:p>
            <a:pPr marL="460375" indent="-401638" algn="r" rtl="1">
              <a:buSzPct val="120000"/>
            </a:pPr>
            <a:endParaRPr lang="fa-IR" sz="3200" dirty="0">
              <a:solidFill>
                <a:srgbClr val="FFFF00"/>
              </a:solidFill>
              <a:cs typeface="B Zar" panose="00000400000000000000" pitchFamily="2" charset="-78"/>
            </a:endParaRPr>
          </a:p>
          <a:p>
            <a:pPr marL="460375" indent="-401638" algn="r" rtl="1">
              <a:buSzPct val="120000"/>
            </a:pPr>
            <a:r>
              <a:rPr lang="fa-IR" sz="3200" dirty="0">
                <a:solidFill>
                  <a:srgbClr val="FFFF00"/>
                </a:solidFill>
                <a:cs typeface="B Zar" panose="00000400000000000000" pitchFamily="2" charset="-78"/>
              </a:rPr>
              <a:t> مربوطه و صدورسند حسابداری آن انجام می گردد .</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288" y="0"/>
            <a:ext cx="1691680" cy="6858000"/>
          </a:xfrm>
          <a:prstGeom prst="rect">
            <a:avLst/>
          </a:prstGeom>
        </p:spPr>
      </p:pic>
    </p:spTree>
    <p:extLst>
      <p:ext uri="{BB962C8B-B14F-4D97-AF65-F5344CB8AC3E}">
        <p14:creationId xmlns:p14="http://schemas.microsoft.com/office/powerpoint/2010/main" val="4093592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artisticBlur radius="3"/>
                    </a14:imgEffect>
                  </a14:imgLayer>
                </a14:imgProps>
              </a:ext>
              <a:ext uri="{28A0092B-C50C-407E-A947-70E740481C1C}">
                <a14:useLocalDpi xmlns:a14="http://schemas.microsoft.com/office/drawing/2010/main" val="0"/>
              </a:ext>
            </a:extLst>
          </a:blip>
          <a:stretch>
            <a:fillRect/>
          </a:stretch>
        </p:blipFill>
        <p:spPr>
          <a:xfrm>
            <a:off x="0" y="0"/>
            <a:ext cx="9144000" cy="7096679"/>
          </a:xfrm>
          <a:prstGeom prst="rect">
            <a:avLst/>
          </a:prstGeom>
        </p:spPr>
      </p:pic>
      <p:sp>
        <p:nvSpPr>
          <p:cNvPr id="8" name="Content Placeholder 7"/>
          <p:cNvSpPr>
            <a:spLocks noGrp="1"/>
          </p:cNvSpPr>
          <p:nvPr>
            <p:ph idx="1"/>
          </p:nvPr>
        </p:nvSpPr>
        <p:spPr>
          <a:xfrm>
            <a:off x="1073928" y="2489923"/>
            <a:ext cx="6439033" cy="2116832"/>
          </a:xfrm>
        </p:spPr>
        <p:txBody>
          <a:bodyPr/>
          <a:lstStyle/>
          <a:p>
            <a:pPr algn="ctr" rtl="1"/>
            <a:r>
              <a:rPr lang="fa-IR" altLang="en-US" sz="7200" dirty="0">
                <a:solidFill>
                  <a:schemeClr val="tx1"/>
                </a:solidFill>
                <a:cs typeface="B Titr" panose="00000700000000000000" pitchFamily="2" charset="-78"/>
              </a:rPr>
              <a:t>معرفي گزارشات</a:t>
            </a:r>
            <a:endParaRPr lang="en-US" sz="7200" dirty="0">
              <a:solidFill>
                <a:schemeClr val="tx1"/>
              </a:solidFill>
              <a:cs typeface="B Titr" panose="00000700000000000000" pitchFamily="2" charset="-78"/>
            </a:endParaRPr>
          </a:p>
        </p:txBody>
      </p:sp>
      <p:pic>
        <p:nvPicPr>
          <p:cNvPr id="9" name="Content Placeholder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Tree>
    <p:extLst>
      <p:ext uri="{BB962C8B-B14F-4D97-AF65-F5344CB8AC3E}">
        <p14:creationId xmlns:p14="http://schemas.microsoft.com/office/powerpoint/2010/main" val="392828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7" name="Rectangle 6"/>
          <p:cNvSpPr/>
          <p:nvPr/>
        </p:nvSpPr>
        <p:spPr>
          <a:xfrm>
            <a:off x="143678" y="238679"/>
            <a:ext cx="9000322" cy="5755422"/>
          </a:xfrm>
          <a:prstGeom prst="rect">
            <a:avLst/>
          </a:prstGeom>
        </p:spPr>
        <p:txBody>
          <a:bodyPr wrap="square">
            <a:spAutoFit/>
          </a:bodyPr>
          <a:lstStyle/>
          <a:p>
            <a:pPr marL="460375" indent="-401638" algn="r" rtl="1">
              <a:buSzPct val="120000"/>
            </a:pPr>
            <a:endParaRPr lang="fa-IR" sz="4000" dirty="0">
              <a:solidFill>
                <a:srgbClr val="FE8002"/>
              </a:solidFill>
              <a:cs typeface="B Zar" panose="00000400000000000000" pitchFamily="2" charset="-78"/>
            </a:endParaRPr>
          </a:p>
          <a:p>
            <a:pPr marL="460375" indent="-401638" algn="r" rtl="1">
              <a:buSzPct val="120000"/>
            </a:pPr>
            <a:r>
              <a:rPr lang="fa-IR" sz="4000" dirty="0">
                <a:solidFill>
                  <a:srgbClr val="FE8002"/>
                </a:solidFill>
                <a:cs typeface="B Zar" panose="00000400000000000000" pitchFamily="2" charset="-78"/>
              </a:rPr>
              <a:t>گزارش:</a:t>
            </a:r>
          </a:p>
          <a:p>
            <a:pPr marL="460375" indent="-401638" algn="r" rtl="1">
              <a:buSzPct val="120000"/>
            </a:pPr>
            <a:endParaRPr lang="fa-IR" sz="3200" dirty="0">
              <a:solidFill>
                <a:srgbClr val="FFFF00"/>
              </a:solidFill>
              <a:cs typeface="B Zar" panose="00000400000000000000" pitchFamily="2" charset="-78"/>
            </a:endParaRPr>
          </a:p>
          <a:p>
            <a:pPr marL="460375" indent="-401638" algn="r" rtl="1">
              <a:buSzPct val="120000"/>
            </a:pPr>
            <a:r>
              <a:rPr lang="fa-IR" sz="3200" dirty="0">
                <a:solidFill>
                  <a:srgbClr val="FFFF00"/>
                </a:solidFill>
                <a:cs typeface="B Zar" panose="00000400000000000000" pitchFamily="2" charset="-78"/>
              </a:rPr>
              <a:t>یکی از قسمتهای مهم مورد استفاده کارشناسان از برنامه فرزین، گزارشات می باشد . برای تک تک فرم ها حداقل 3 یا 4 گزارش به شکل های </a:t>
            </a:r>
          </a:p>
          <a:p>
            <a:pPr marL="460375" indent="-401638" algn="r" rtl="1">
              <a:buSzPct val="120000"/>
            </a:pPr>
            <a:r>
              <a:rPr lang="fa-IR" sz="3200" dirty="0">
                <a:solidFill>
                  <a:srgbClr val="FFFF00"/>
                </a:solidFill>
                <a:cs typeface="B Zar" panose="00000400000000000000" pitchFamily="2" charset="-78"/>
              </a:rPr>
              <a:t>     مختلف ایجاد شده است که هرکدام برای تحلیل های متفاوتی استفاده </a:t>
            </a:r>
          </a:p>
          <a:p>
            <a:pPr marL="460375" indent="-401638" algn="r" rtl="1">
              <a:buSzPct val="120000"/>
            </a:pPr>
            <a:r>
              <a:rPr lang="fa-IR" sz="3200" dirty="0">
                <a:solidFill>
                  <a:srgbClr val="FFFF00"/>
                </a:solidFill>
                <a:cs typeface="B Zar" panose="00000400000000000000" pitchFamily="2" charset="-78"/>
              </a:rPr>
              <a:t>     می شود .</a:t>
            </a:r>
          </a:p>
          <a:p>
            <a:pPr marL="460375" indent="-401638" algn="r" rtl="1">
              <a:buSzPct val="120000"/>
            </a:pPr>
            <a:endParaRPr lang="fa-IR" sz="3200" dirty="0">
              <a:solidFill>
                <a:srgbClr val="FFFF00"/>
              </a:solidFill>
              <a:cs typeface="B Zar" panose="00000400000000000000" pitchFamily="2" charset="-78"/>
            </a:endParaRPr>
          </a:p>
          <a:p>
            <a:pPr marL="460375" indent="-401638" algn="r" rtl="1">
              <a:buSzPct val="120000"/>
            </a:pPr>
            <a:r>
              <a:rPr lang="fa-IR" sz="3200" dirty="0">
                <a:solidFill>
                  <a:srgbClr val="FFFF00"/>
                </a:solidFill>
                <a:cs typeface="B Zar" panose="00000400000000000000" pitchFamily="2" charset="-78"/>
              </a:rPr>
              <a:t> از ویژگی های بسیار مورداستفاده گزارشات فرزین می توان به وجود</a:t>
            </a:r>
          </a:p>
          <a:p>
            <a:pPr marL="460375" indent="-401638" algn="r" rtl="1">
              <a:buSzPct val="120000"/>
            </a:pPr>
            <a:r>
              <a:rPr lang="fa-IR" sz="3200" dirty="0">
                <a:solidFill>
                  <a:srgbClr val="FFFF00"/>
                </a:solidFill>
                <a:cs typeface="B Zar" panose="00000400000000000000" pitchFamily="2" charset="-78"/>
              </a:rPr>
              <a:t>  لینک اشاره کرد که باعث ایجاد گزارشات تو در تو و همچنین </a:t>
            </a:r>
          </a:p>
          <a:p>
            <a:pPr marL="460375" indent="-401638" algn="r" rtl="1">
              <a:buSzPct val="120000"/>
            </a:pPr>
            <a:r>
              <a:rPr lang="fa-IR" sz="3200" dirty="0">
                <a:solidFill>
                  <a:srgbClr val="FFFF00"/>
                </a:solidFill>
                <a:cs typeface="B Zar" panose="00000400000000000000" pitchFamily="2" charset="-78"/>
              </a:rPr>
              <a:t>  داشبوردهای مدیریتی بسیار مفید برای ما شده است .</a:t>
            </a:r>
          </a:p>
        </p:txBody>
      </p:sp>
    </p:spTree>
    <p:extLst>
      <p:ext uri="{BB962C8B-B14F-4D97-AF65-F5344CB8AC3E}">
        <p14:creationId xmlns:p14="http://schemas.microsoft.com/office/powerpoint/2010/main" val="17868794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7" name="Rectangle 6"/>
          <p:cNvSpPr/>
          <p:nvPr/>
        </p:nvSpPr>
        <p:spPr>
          <a:xfrm>
            <a:off x="143678" y="238679"/>
            <a:ext cx="9000322" cy="2800767"/>
          </a:xfrm>
          <a:prstGeom prst="rect">
            <a:avLst/>
          </a:prstGeom>
        </p:spPr>
        <p:txBody>
          <a:bodyPr wrap="square">
            <a:spAutoFit/>
          </a:bodyPr>
          <a:lstStyle/>
          <a:p>
            <a:pPr marL="460375" indent="-401638" algn="r" rtl="1">
              <a:buSzPct val="120000"/>
            </a:pPr>
            <a:endParaRPr lang="fa-IR" sz="4000" dirty="0">
              <a:solidFill>
                <a:srgbClr val="FE8002"/>
              </a:solidFill>
              <a:cs typeface="B Zar" panose="00000400000000000000" pitchFamily="2" charset="-78"/>
            </a:endParaRPr>
          </a:p>
          <a:p>
            <a:pPr marL="460375" indent="-401638" algn="r" rtl="1">
              <a:buSzPct val="120000"/>
            </a:pPr>
            <a:r>
              <a:rPr lang="fa-IR" sz="4000" dirty="0">
                <a:solidFill>
                  <a:srgbClr val="FE8002"/>
                </a:solidFill>
                <a:cs typeface="B Zar" panose="00000400000000000000" pitchFamily="2" charset="-78"/>
              </a:rPr>
              <a:t>گزارش فرم پرونده :</a:t>
            </a:r>
          </a:p>
          <a:p>
            <a:pPr marL="460375" indent="-401638" algn="r" rtl="1">
              <a:buSzPct val="120000"/>
            </a:pPr>
            <a:r>
              <a:rPr lang="fa-IR" sz="3200" dirty="0">
                <a:solidFill>
                  <a:srgbClr val="FFFF00"/>
                </a:solidFill>
                <a:cs typeface="B Zar" panose="00000400000000000000" pitchFamily="2" charset="-78"/>
              </a:rPr>
              <a:t>یکی از نمونه گزارشات بسیار مورد استفاده برای تمامی واحدهای شرکت ما همین گزارش می باشد که به فرم های استعلام و ... نیز لینک </a:t>
            </a:r>
          </a:p>
          <a:p>
            <a:pPr marL="460375" indent="-401638" algn="r" rtl="1">
              <a:buSzPct val="120000"/>
            </a:pPr>
            <a:r>
              <a:rPr lang="fa-IR" sz="3200" dirty="0">
                <a:solidFill>
                  <a:srgbClr val="FFFF00"/>
                </a:solidFill>
                <a:cs typeface="B Zar" panose="00000400000000000000" pitchFamily="2" charset="-78"/>
              </a:rPr>
              <a:t>    شده است .</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995247"/>
            <a:ext cx="9144000" cy="4077072"/>
          </a:xfrm>
          <a:prstGeom prst="rect">
            <a:avLst/>
          </a:prstGeom>
        </p:spPr>
      </p:pic>
    </p:spTree>
    <p:extLst>
      <p:ext uri="{BB962C8B-B14F-4D97-AF65-F5344CB8AC3E}">
        <p14:creationId xmlns:p14="http://schemas.microsoft.com/office/powerpoint/2010/main" val="14921768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artisticBlur radius="35"/>
                    </a14:imgEffect>
                  </a14:imgLayer>
                </a14:imgProps>
              </a:ext>
              <a:ext uri="{28A0092B-C50C-407E-A947-70E740481C1C}">
                <a14:useLocalDpi xmlns:a14="http://schemas.microsoft.com/office/drawing/2010/main" val="0"/>
              </a:ext>
            </a:extLst>
          </a:blip>
          <a:stretch>
            <a:fillRect/>
          </a:stretch>
        </p:blipFill>
        <p:spPr>
          <a:xfrm>
            <a:off x="1" y="0"/>
            <a:ext cx="9144000" cy="6858000"/>
          </a:xfrm>
          <a:prstGeom prst="rect">
            <a:avLst/>
          </a:prstGeom>
          <a:effectLst>
            <a:outerShdw blurRad="50800" dist="38100" dir="5400000" algn="t" rotWithShape="0">
              <a:prstClr val="black">
                <a:alpha val="40000"/>
              </a:prstClr>
            </a:outerShdw>
          </a:effectLst>
        </p:spPr>
      </p:pic>
      <p:pic>
        <p:nvPicPr>
          <p:cNvPr id="9" name="Content Placeholder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8" name="Rectangle 2"/>
          <p:cNvSpPr>
            <a:spLocks noGrp="1" noChangeArrowheads="1"/>
          </p:cNvSpPr>
          <p:nvPr>
            <p:ph type="title"/>
          </p:nvPr>
        </p:nvSpPr>
        <p:spPr>
          <a:xfrm>
            <a:off x="251520" y="2780928"/>
            <a:ext cx="8376543" cy="1143000"/>
          </a:xfrm>
          <a:noFill/>
          <a:ln>
            <a:noFill/>
          </a:ln>
          <a:effectLst>
            <a:outerShdw blurRad="50800" dist="38100" dir="5400000" algn="t" rotWithShape="0">
              <a:schemeClr val="tx2">
                <a:lumMod val="60000"/>
                <a:lumOff val="40000"/>
                <a:alpha val="96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algn="ctr" eaLnBrk="1" hangingPunct="1"/>
            <a:r>
              <a:rPr lang="fa-IR" altLang="en-US" sz="5400" dirty="0">
                <a:solidFill>
                  <a:srgbClr val="FF0000"/>
                </a:solidFill>
                <a:cs typeface="B Titr" panose="00000700000000000000" pitchFamily="2" charset="-78"/>
              </a:rPr>
              <a:t>يكپارچه‌سازي و ارتباطات با ديگر نرم‌افزارها</a:t>
            </a:r>
            <a:endParaRPr lang="en-US" altLang="en-US" sz="5400" dirty="0">
              <a:solidFill>
                <a:srgbClr val="FF0000"/>
              </a:solidFill>
              <a:cs typeface="B Titr" panose="00000700000000000000" pitchFamily="2" charset="-78"/>
            </a:endParaRPr>
          </a:p>
        </p:txBody>
      </p:sp>
    </p:spTree>
    <p:extLst>
      <p:ext uri="{BB962C8B-B14F-4D97-AF65-F5344CB8AC3E}">
        <p14:creationId xmlns:p14="http://schemas.microsoft.com/office/powerpoint/2010/main" val="36889130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29608"/>
            <a:ext cx="9144000" cy="3528392"/>
          </a:xfrm>
          <a:prstGeom prst="rect">
            <a:avLst/>
          </a:prstGeom>
          <a:effectLst>
            <a:outerShdw blurRad="50800" dist="38100" dir="5400000" algn="t" rotWithShape="0">
              <a:prstClr val="black">
                <a:alpha val="40000"/>
              </a:prstClr>
            </a:outerShdw>
          </a:effectLst>
        </p:spPr>
      </p:pic>
      <p:pic>
        <p:nvPicPr>
          <p:cNvPr id="9" name="Content Placeholder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8" name="Rectangle 2"/>
          <p:cNvSpPr>
            <a:spLocks noGrp="1" noChangeArrowheads="1"/>
          </p:cNvSpPr>
          <p:nvPr>
            <p:ph type="title"/>
          </p:nvPr>
        </p:nvSpPr>
        <p:spPr>
          <a:xfrm>
            <a:off x="251521" y="989856"/>
            <a:ext cx="8508752" cy="2223120"/>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eaLnBrk="1" hangingPunct="1"/>
            <a:r>
              <a:rPr lang="fa-IR" altLang="en-US" sz="2400" dirty="0">
                <a:solidFill>
                  <a:srgbClr val="FFC000"/>
                </a:solidFill>
                <a:cs typeface="B Zar" panose="00000400000000000000" pitchFamily="2" charset="-78"/>
              </a:rPr>
              <a:t>ما توانسته ایم نرم افزار فرزین را با سایر نرم افزارها جهت رسیدن به مقاصد </a:t>
            </a:r>
            <a:br>
              <a:rPr lang="fa-IR" altLang="en-US" sz="2400" dirty="0">
                <a:solidFill>
                  <a:srgbClr val="FFC000"/>
                </a:solidFill>
                <a:cs typeface="B Zar" panose="00000400000000000000" pitchFamily="2" charset="-78"/>
              </a:rPr>
            </a:br>
            <a:r>
              <a:rPr lang="fa-IR" altLang="en-US" sz="2400" dirty="0">
                <a:solidFill>
                  <a:srgbClr val="FFC000"/>
                </a:solidFill>
                <a:cs typeface="B Zar" panose="00000400000000000000" pitchFamily="2" charset="-78"/>
              </a:rPr>
              <a:t>خود ارتباط دهیم، برای مثال ارسال اسناد خود بصورت اتوماتیک در نرم افزار  حسابداری نوآوران، نمایش یکسری گزارشات خیلی خاص و نمودارهای </a:t>
            </a:r>
            <a:br>
              <a:rPr lang="fa-IR" altLang="en-US" sz="2400" dirty="0">
                <a:solidFill>
                  <a:srgbClr val="FFC000"/>
                </a:solidFill>
                <a:cs typeface="B Zar" panose="00000400000000000000" pitchFamily="2" charset="-78"/>
              </a:rPr>
            </a:br>
            <a:r>
              <a:rPr lang="fa-IR" altLang="en-US" sz="2400" dirty="0">
                <a:solidFill>
                  <a:srgbClr val="FFC000"/>
                </a:solidFill>
                <a:cs typeface="B Zar" panose="00000400000000000000" pitchFamily="2" charset="-78"/>
              </a:rPr>
              <a:t>مدیریتی در نرم افزار کلیک ویو، استفاده از اپلیکیشن موبایل جهت دریافت</a:t>
            </a:r>
            <a:br>
              <a:rPr lang="fa-IR" altLang="en-US" sz="2400" dirty="0">
                <a:solidFill>
                  <a:srgbClr val="FFC000"/>
                </a:solidFill>
                <a:cs typeface="B Zar" panose="00000400000000000000" pitchFamily="2" charset="-78"/>
              </a:rPr>
            </a:br>
            <a:r>
              <a:rPr lang="fa-IR" altLang="en-US" sz="2400" dirty="0">
                <a:solidFill>
                  <a:srgbClr val="FFC000"/>
                </a:solidFill>
                <a:cs typeface="B Zar" panose="00000400000000000000" pitchFamily="2" charset="-78"/>
              </a:rPr>
              <a:t> اطلاعات در هر زمان و مکان و .... </a:t>
            </a:r>
            <a:endParaRPr lang="en-US" altLang="en-US" sz="2400" dirty="0">
              <a:solidFill>
                <a:srgbClr val="FFC000"/>
              </a:solidFill>
              <a:cs typeface="B Zar" panose="00000400000000000000" pitchFamily="2" charset="-78"/>
            </a:endParaRPr>
          </a:p>
        </p:txBody>
      </p:sp>
    </p:spTree>
    <p:extLst>
      <p:ext uri="{BB962C8B-B14F-4D97-AF65-F5344CB8AC3E}">
        <p14:creationId xmlns:p14="http://schemas.microsoft.com/office/powerpoint/2010/main" val="34022028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artisticBlur radius="4"/>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Content Placeholder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8" name="Rectangle 2"/>
          <p:cNvSpPr>
            <a:spLocks noGrp="1" noChangeArrowheads="1"/>
          </p:cNvSpPr>
          <p:nvPr>
            <p:ph type="title"/>
          </p:nvPr>
        </p:nvSpPr>
        <p:spPr>
          <a:xfrm>
            <a:off x="251520" y="2780928"/>
            <a:ext cx="8376543" cy="1143000"/>
          </a:xfrm>
          <a:noFill/>
          <a:ln>
            <a:noFill/>
          </a:ln>
          <a:effectLst>
            <a:outerShdw blurRad="50800" dist="38100" dir="5400000" algn="t" rotWithShape="0">
              <a:schemeClr val="tx2">
                <a:lumMod val="60000"/>
                <a:lumOff val="40000"/>
                <a:alpha val="96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algn="ctr" eaLnBrk="1" hangingPunct="1"/>
            <a:r>
              <a:rPr lang="fa-IR" altLang="en-US" sz="5400" dirty="0">
                <a:solidFill>
                  <a:schemeClr val="tx1"/>
                </a:solidFill>
                <a:cs typeface="B Titr" panose="00000700000000000000" pitchFamily="2" charset="-78"/>
              </a:rPr>
              <a:t>داشبوردهای مدیریتی</a:t>
            </a:r>
            <a:endParaRPr lang="en-US" altLang="en-US" sz="5400" dirty="0">
              <a:solidFill>
                <a:schemeClr val="tx1"/>
              </a:solidFill>
              <a:cs typeface="B Titr" panose="00000700000000000000" pitchFamily="2" charset="-78"/>
            </a:endParaRPr>
          </a:p>
        </p:txBody>
      </p:sp>
    </p:spTree>
    <p:extLst>
      <p:ext uri="{BB962C8B-B14F-4D97-AF65-F5344CB8AC3E}">
        <p14:creationId xmlns:p14="http://schemas.microsoft.com/office/powerpoint/2010/main" val="22478946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45699"/>
            <a:ext cx="9144000" cy="4714608"/>
          </a:xfrm>
          <a:prstGeom prst="rect">
            <a:avLst/>
          </a:prstGeom>
        </p:spPr>
      </p:pic>
      <p:pic>
        <p:nvPicPr>
          <p:cNvPr id="9" name="Content Placeholder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8" name="Rectangle 2"/>
          <p:cNvSpPr>
            <a:spLocks noGrp="1" noChangeArrowheads="1"/>
          </p:cNvSpPr>
          <p:nvPr>
            <p:ph type="title"/>
          </p:nvPr>
        </p:nvSpPr>
        <p:spPr>
          <a:xfrm>
            <a:off x="179512" y="684165"/>
            <a:ext cx="8831129" cy="1296143"/>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r>
              <a:rPr lang="fa-IR" sz="2400" dirty="0">
                <a:solidFill>
                  <a:srgbClr val="FE8002"/>
                </a:solidFill>
                <a:cs typeface="B Zar" panose="00000400000000000000" pitchFamily="2" charset="-78"/>
              </a:rPr>
              <a:t>داشبورد مدیرعامل:</a:t>
            </a:r>
            <a:br>
              <a:rPr lang="fa-IR" sz="2400" dirty="0">
                <a:solidFill>
                  <a:srgbClr val="FE8002"/>
                </a:solidFill>
                <a:cs typeface="B Zar" panose="00000400000000000000" pitchFamily="2" charset="-78"/>
              </a:rPr>
            </a:br>
            <a:r>
              <a:rPr lang="fa-IR" altLang="en-US" sz="2400" dirty="0">
                <a:solidFill>
                  <a:srgbClr val="FFC000"/>
                </a:solidFill>
                <a:cs typeface="B Zar" panose="00000400000000000000" pitchFamily="2" charset="-78"/>
              </a:rPr>
              <a:t>این داشبورد جهت استفاده سریع و بدون اتلاف وقت اضافی مدیرعامل ، ایجاد </a:t>
            </a:r>
            <a:br>
              <a:rPr lang="fa-IR" altLang="en-US" sz="2400" dirty="0">
                <a:solidFill>
                  <a:srgbClr val="FFC000"/>
                </a:solidFill>
                <a:cs typeface="B Zar" panose="00000400000000000000" pitchFamily="2" charset="-78"/>
              </a:rPr>
            </a:br>
            <a:r>
              <a:rPr lang="fa-IR" altLang="en-US" sz="2400" dirty="0">
                <a:solidFill>
                  <a:srgbClr val="FFC000"/>
                </a:solidFill>
                <a:cs typeface="B Zar" panose="00000400000000000000" pitchFamily="2" charset="-78"/>
              </a:rPr>
              <a:t> شده است و درآن لینک به گزارشات مهم سازمانی وجود دارد .</a:t>
            </a:r>
            <a:endParaRPr lang="en-US" altLang="en-US" sz="2400" dirty="0">
              <a:solidFill>
                <a:srgbClr val="FFC000"/>
              </a:solidFill>
              <a:cs typeface="B Zar" panose="00000400000000000000" pitchFamily="2" charset="-78"/>
            </a:endParaRPr>
          </a:p>
        </p:txBody>
      </p:sp>
    </p:spTree>
    <p:extLst>
      <p:ext uri="{BB962C8B-B14F-4D97-AF65-F5344CB8AC3E}">
        <p14:creationId xmlns:p14="http://schemas.microsoft.com/office/powerpoint/2010/main" val="24597921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8" name="Rectangle 2"/>
          <p:cNvSpPr>
            <a:spLocks noGrp="1" noChangeArrowheads="1"/>
          </p:cNvSpPr>
          <p:nvPr>
            <p:ph type="title"/>
          </p:nvPr>
        </p:nvSpPr>
        <p:spPr>
          <a:xfrm>
            <a:off x="179512" y="908720"/>
            <a:ext cx="8831129" cy="1143000"/>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r>
              <a:rPr lang="fa-IR" sz="2400" dirty="0">
                <a:solidFill>
                  <a:srgbClr val="FE8002"/>
                </a:solidFill>
                <a:cs typeface="B Zar" panose="00000400000000000000" pitchFamily="2" charset="-78"/>
              </a:rPr>
              <a:t>داشبورد خرید:</a:t>
            </a:r>
            <a:br>
              <a:rPr lang="fa-IR" sz="2400" dirty="0">
                <a:solidFill>
                  <a:srgbClr val="FE8002"/>
                </a:solidFill>
                <a:cs typeface="B Zar" panose="00000400000000000000" pitchFamily="2" charset="-78"/>
              </a:rPr>
            </a:br>
            <a:r>
              <a:rPr lang="fa-IR" altLang="en-US" sz="2400" dirty="0">
                <a:solidFill>
                  <a:srgbClr val="FFC000"/>
                </a:solidFill>
                <a:cs typeface="B Zar" panose="00000400000000000000" pitchFamily="2" charset="-78"/>
              </a:rPr>
              <a:t>این داشبورد جهت استفاده سریع و بدون اتلاف وقت اضافی کارشناس خرید ، </a:t>
            </a:r>
            <a:br>
              <a:rPr lang="fa-IR" altLang="en-US" sz="2400" dirty="0">
                <a:solidFill>
                  <a:srgbClr val="FFC000"/>
                </a:solidFill>
                <a:cs typeface="B Zar" panose="00000400000000000000" pitchFamily="2" charset="-78"/>
              </a:rPr>
            </a:br>
            <a:r>
              <a:rPr lang="fa-IR" altLang="en-US" sz="2400" dirty="0">
                <a:solidFill>
                  <a:srgbClr val="FFC000"/>
                </a:solidFill>
                <a:cs typeface="B Zar" panose="00000400000000000000" pitchFamily="2" charset="-78"/>
              </a:rPr>
              <a:t>از تمامی گزارشات موردنیاز خود ایجاد شده است و درآن لینک به گزارشات </a:t>
            </a:r>
            <a:br>
              <a:rPr lang="fa-IR" altLang="en-US" sz="2400" dirty="0">
                <a:solidFill>
                  <a:srgbClr val="FFC000"/>
                </a:solidFill>
                <a:cs typeface="B Zar" panose="00000400000000000000" pitchFamily="2" charset="-78"/>
              </a:rPr>
            </a:br>
            <a:r>
              <a:rPr lang="fa-IR" altLang="en-US" sz="2400" dirty="0">
                <a:solidFill>
                  <a:srgbClr val="FFC000"/>
                </a:solidFill>
                <a:cs typeface="B Zar" panose="00000400000000000000" pitchFamily="2" charset="-78"/>
              </a:rPr>
              <a:t>دیگر مورداستفاده ایشان وجود دارد .</a:t>
            </a:r>
            <a:endParaRPr lang="en-US" altLang="en-US" sz="2400" dirty="0">
              <a:solidFill>
                <a:srgbClr val="FFC000"/>
              </a:solidFill>
              <a:cs typeface="B Zar" panose="00000400000000000000" pitchFamily="2" charset="-78"/>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88" y="2636912"/>
            <a:ext cx="9144000" cy="4231952"/>
          </a:xfrm>
          <a:prstGeom prst="rect">
            <a:avLst/>
          </a:prstGeom>
        </p:spPr>
      </p:pic>
    </p:spTree>
    <p:extLst>
      <p:ext uri="{BB962C8B-B14F-4D97-AF65-F5344CB8AC3E}">
        <p14:creationId xmlns:p14="http://schemas.microsoft.com/office/powerpoint/2010/main" val="12270091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cstate="print">
            <a:extLst>
              <a:ext uri="{BEBA8EAE-BF5A-486C-A8C5-ECC9F3942E4B}">
                <a14:imgProps xmlns:a14="http://schemas.microsoft.com/office/drawing/2010/main">
                  <a14:imgLayer r:embed="rId3">
                    <a14:imgEffect>
                      <a14:artisticBlur radius="3"/>
                    </a14:imgEffect>
                  </a14:imgLayer>
                </a14:imgProps>
              </a:ext>
              <a:ext uri="{28A0092B-C50C-407E-A947-70E740481C1C}">
                <a14:useLocalDpi xmlns:a14="http://schemas.microsoft.com/office/drawing/2010/main" val="0"/>
              </a:ext>
            </a:extLst>
          </a:blip>
          <a:stretch>
            <a:fillRect/>
          </a:stretch>
        </p:blipFill>
        <p:spPr>
          <a:xfrm>
            <a:off x="0" y="0"/>
            <a:ext cx="9144000" cy="6858000"/>
          </a:xfrm>
        </p:spPr>
      </p:pic>
      <p:sp>
        <p:nvSpPr>
          <p:cNvPr id="4" name="Content Placeholder 3"/>
          <p:cNvSpPr>
            <a:spLocks noGrp="1"/>
          </p:cNvSpPr>
          <p:nvPr>
            <p:ph idx="10"/>
          </p:nvPr>
        </p:nvSpPr>
        <p:spPr>
          <a:xfrm>
            <a:off x="498376" y="3501008"/>
            <a:ext cx="8147248" cy="2760959"/>
          </a:xfrm>
          <a:solidFill>
            <a:schemeClr val="tx2">
              <a:lumMod val="50000"/>
              <a:alpha val="60000"/>
            </a:schemeClr>
          </a:solidFill>
          <a:ln>
            <a:noFill/>
          </a:ln>
          <a:effectLst>
            <a:glow rad="127000">
              <a:schemeClr val="bg1">
                <a:lumMod val="85000"/>
                <a:alpha val="0"/>
              </a:schemeClr>
            </a:glow>
          </a:effectLst>
        </p:spPr>
        <p:txBody>
          <a:bodyPr/>
          <a:lstStyle/>
          <a:p>
            <a:pPr algn="r" rtl="1"/>
            <a:endParaRPr lang="fa-IR" sz="2800" b="1" dirty="0">
              <a:effectLst/>
              <a:cs typeface="B Mitra" panose="00000400000000000000" pitchFamily="2" charset="-78"/>
            </a:endParaRPr>
          </a:p>
          <a:p>
            <a:pPr algn="r" rtl="1"/>
            <a:r>
              <a:rPr lang="fa-IR" sz="2800" b="1" dirty="0">
                <a:cs typeface="B Mitra" panose="00000400000000000000" pitchFamily="2" charset="-78"/>
              </a:rPr>
              <a:t>1- </a:t>
            </a:r>
            <a:r>
              <a:rPr lang="fa-IR" sz="2800" b="1" dirty="0">
                <a:effectLst/>
                <a:cs typeface="B Mitra" panose="00000400000000000000" pitchFamily="2" charset="-78"/>
              </a:rPr>
              <a:t>راهکار الکترونیکی کردن فرآیند فروش</a:t>
            </a:r>
          </a:p>
          <a:p>
            <a:pPr algn="r" rtl="1"/>
            <a:r>
              <a:rPr lang="fa-IR" sz="2800" b="1" dirty="0">
                <a:cs typeface="B Mitra" panose="00000400000000000000" pitchFamily="2" charset="-78"/>
              </a:rPr>
              <a:t>2- راهکار الکترونیکی کردن فرآیند پرداخت</a:t>
            </a:r>
          </a:p>
          <a:p>
            <a:pPr algn="r" rtl="1"/>
            <a:r>
              <a:rPr lang="fa-IR" sz="2800" b="1" dirty="0">
                <a:effectLst/>
                <a:cs typeface="B Mitra" panose="00000400000000000000" pitchFamily="2" charset="-78"/>
              </a:rPr>
              <a:t>3- </a:t>
            </a:r>
            <a:r>
              <a:rPr lang="fa-IR" sz="2800" b="1" dirty="0">
                <a:cs typeface="B Mitra" panose="00000400000000000000" pitchFamily="2" charset="-78"/>
              </a:rPr>
              <a:t>راهکار الکترونیکی کردن فرآیند جذب نیرو</a:t>
            </a:r>
            <a:endParaRPr lang="fa-IR" sz="2800" b="1" dirty="0">
              <a:effectLst/>
              <a:cs typeface="B Mitra" panose="00000400000000000000" pitchFamily="2" charset="-78"/>
            </a:endParaRPr>
          </a:p>
        </p:txBody>
      </p:sp>
      <p:pic>
        <p:nvPicPr>
          <p:cNvPr id="6" name="Content Placeholder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8" name="Title 7"/>
          <p:cNvSpPr>
            <a:spLocks noGrp="1"/>
          </p:cNvSpPr>
          <p:nvPr>
            <p:ph type="title"/>
          </p:nvPr>
        </p:nvSpPr>
        <p:spPr>
          <a:xfrm>
            <a:off x="-324544" y="1052736"/>
            <a:ext cx="9144000" cy="1069514"/>
          </a:xfrm>
        </p:spPr>
        <p:txBody>
          <a:bodyPr/>
          <a:lstStyle/>
          <a:p>
            <a:pPr algn="r" rtl="1"/>
            <a:r>
              <a:rPr lang="fa-IR" altLang="en-US" sz="4800" dirty="0">
                <a:cs typeface="B Titr" panose="00000700000000000000" pitchFamily="2" charset="-78"/>
              </a:rPr>
              <a:t>عنوان راه‌كارارائه شده:</a:t>
            </a:r>
            <a:endParaRPr lang="fa-IR" sz="4800" dirty="0"/>
          </a:p>
        </p:txBody>
      </p:sp>
    </p:spTree>
    <p:extLst>
      <p:ext uri="{BB962C8B-B14F-4D97-AF65-F5344CB8AC3E}">
        <p14:creationId xmlns:p14="http://schemas.microsoft.com/office/powerpoint/2010/main" val="817611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8" name="Rectangle 2"/>
          <p:cNvSpPr>
            <a:spLocks noGrp="1" noChangeArrowheads="1"/>
          </p:cNvSpPr>
          <p:nvPr>
            <p:ph type="title"/>
          </p:nvPr>
        </p:nvSpPr>
        <p:spPr>
          <a:xfrm>
            <a:off x="107504" y="908720"/>
            <a:ext cx="8903137" cy="1143000"/>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r>
              <a:rPr lang="fa-IR" sz="2400" dirty="0">
                <a:solidFill>
                  <a:srgbClr val="FE8002"/>
                </a:solidFill>
                <a:cs typeface="B Zar" panose="00000400000000000000" pitchFamily="2" charset="-78"/>
              </a:rPr>
              <a:t>داشبورد برنامه ریزی وکنترل: </a:t>
            </a:r>
            <a:br>
              <a:rPr lang="fa-IR" sz="2400" dirty="0">
                <a:solidFill>
                  <a:srgbClr val="FE8002"/>
                </a:solidFill>
                <a:cs typeface="B Zar" panose="00000400000000000000" pitchFamily="2" charset="-78"/>
              </a:rPr>
            </a:br>
            <a:r>
              <a:rPr lang="fa-IR" altLang="en-US" sz="2400" dirty="0">
                <a:solidFill>
                  <a:srgbClr val="FFC000"/>
                </a:solidFill>
                <a:cs typeface="B Zar" panose="00000400000000000000" pitchFamily="2" charset="-78"/>
              </a:rPr>
              <a:t>این داشبورد جهت استفاده سریع و بدون اتلاف وقت اضافی کارشناس برنامه ریزی ، از تمامی گزارشات، جهت تحلیل های موردنیاز ایجاد شده است .</a:t>
            </a:r>
            <a:endParaRPr lang="en-US" altLang="en-US" sz="2400" dirty="0">
              <a:solidFill>
                <a:srgbClr val="FFC000"/>
              </a:solidFill>
              <a:cs typeface="B Zar" panose="00000400000000000000" pitchFamily="2" charset="-78"/>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2" y="2492896"/>
            <a:ext cx="9144000" cy="4608931"/>
          </a:xfrm>
          <a:prstGeom prst="rect">
            <a:avLst/>
          </a:prstGeom>
        </p:spPr>
      </p:pic>
    </p:spTree>
    <p:extLst>
      <p:ext uri="{BB962C8B-B14F-4D97-AF65-F5344CB8AC3E}">
        <p14:creationId xmlns:p14="http://schemas.microsoft.com/office/powerpoint/2010/main" val="28836103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artisticBlur radius="20"/>
                    </a14:imgEffect>
                  </a14:imgLayer>
                </a14:imgProps>
              </a:ext>
              <a:ext uri="{28A0092B-C50C-407E-A947-70E740481C1C}">
                <a14:useLocalDpi xmlns:a14="http://schemas.microsoft.com/office/drawing/2010/main" val="0"/>
              </a:ext>
            </a:extLst>
          </a:blip>
          <a:stretch>
            <a:fillRect/>
          </a:stretch>
        </p:blipFill>
        <p:spPr>
          <a:xfrm>
            <a:off x="0" y="0"/>
            <a:ext cx="9144000" cy="6957392"/>
          </a:xfrm>
          <a:prstGeom prst="rect">
            <a:avLst/>
          </a:prstGeom>
        </p:spPr>
      </p:pic>
      <p:pic>
        <p:nvPicPr>
          <p:cNvPr id="9" name="Content Placeholder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8" name="Rectangle 2"/>
          <p:cNvSpPr>
            <a:spLocks noGrp="1" noChangeArrowheads="1"/>
          </p:cNvSpPr>
          <p:nvPr>
            <p:ph type="title"/>
          </p:nvPr>
        </p:nvSpPr>
        <p:spPr>
          <a:xfrm>
            <a:off x="107504" y="1556792"/>
            <a:ext cx="8903137" cy="3312368"/>
          </a:xfrm>
          <a:noFill/>
          <a:ln>
            <a:noFill/>
          </a:ln>
          <a:effectLst>
            <a:outerShdw blurRad="50800" dist="38100" dir="2700000" algn="tl" rotWithShape="0">
              <a:prstClr val="black"/>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rtl="1">
              <a:lnSpc>
                <a:spcPct val="300000"/>
              </a:lnSpc>
              <a:spcBef>
                <a:spcPts val="7200"/>
              </a:spcBef>
            </a:pPr>
            <a:r>
              <a:rPr lang="fa-IR" altLang="en-US" sz="5400" dirty="0">
                <a:solidFill>
                  <a:schemeClr val="tx1"/>
                </a:solidFill>
                <a:cs typeface="B Titr" panose="00000700000000000000" pitchFamily="2" charset="-78"/>
              </a:rPr>
              <a:t>2- فرآیند درخواست پرداخت</a:t>
            </a:r>
            <a:endParaRPr lang="en-US" altLang="en-US" sz="5400" dirty="0">
              <a:solidFill>
                <a:schemeClr val="tx1"/>
              </a:solidFill>
              <a:cs typeface="B Titr" panose="00000700000000000000" pitchFamily="2" charset="-78"/>
            </a:endParaRPr>
          </a:p>
        </p:txBody>
      </p:sp>
    </p:spTree>
    <p:extLst>
      <p:ext uri="{BB962C8B-B14F-4D97-AF65-F5344CB8AC3E}">
        <p14:creationId xmlns:p14="http://schemas.microsoft.com/office/powerpoint/2010/main" val="15991016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12"/>
          <p:cNvPicPr>
            <a:picLocks noGrp="1" noChangeAspect="1"/>
          </p:cNvPicPr>
          <p:nvPr>
            <p:ph idx="1"/>
          </p:nvPr>
        </p:nvPicPr>
        <p:blipFill>
          <a:blip r:embed="rId3" cstate="print">
            <a:extLst>
              <a:ext uri="{BEBA8EAE-BF5A-486C-A8C5-ECC9F3942E4B}">
                <a14:imgProps xmlns:a14="http://schemas.microsoft.com/office/drawing/2010/main">
                  <a14:imgLayer r:embed="rId4">
                    <a14:imgEffect>
                      <a14:artisticBlur radius="2"/>
                    </a14:imgEffect>
                  </a14:imgLayer>
                </a14:imgProps>
              </a:ext>
              <a:ext uri="{28A0092B-C50C-407E-A947-70E740481C1C}">
                <a14:useLocalDpi xmlns:a14="http://schemas.microsoft.com/office/drawing/2010/main" val="0"/>
              </a:ext>
            </a:extLst>
          </a:blip>
          <a:stretch>
            <a:fillRect/>
          </a:stretch>
        </p:blipFill>
        <p:spPr>
          <a:xfrm>
            <a:off x="0" y="0"/>
            <a:ext cx="9144000" cy="6858000"/>
          </a:xfrm>
        </p:spPr>
      </p:pic>
      <p:sp>
        <p:nvSpPr>
          <p:cNvPr id="8" name="Content Placeholder 7"/>
          <p:cNvSpPr>
            <a:spLocks noGrp="1"/>
          </p:cNvSpPr>
          <p:nvPr>
            <p:ph idx="1"/>
          </p:nvPr>
        </p:nvSpPr>
        <p:spPr>
          <a:xfrm>
            <a:off x="1475656" y="2780928"/>
            <a:ext cx="6439033" cy="2116832"/>
          </a:xfrm>
        </p:spPr>
        <p:txBody>
          <a:bodyPr/>
          <a:lstStyle/>
          <a:p>
            <a:pPr algn="ctr" rtl="1"/>
            <a:r>
              <a:rPr lang="fa-IR" altLang="en-US" sz="7200" dirty="0">
                <a:solidFill>
                  <a:schemeClr val="tx1"/>
                </a:solidFill>
                <a:cs typeface="B Titr" panose="00000700000000000000" pitchFamily="2" charset="-78"/>
              </a:rPr>
              <a:t>معرفي فرم‌ها</a:t>
            </a:r>
            <a:endParaRPr lang="en-US" sz="7200" dirty="0">
              <a:solidFill>
                <a:schemeClr val="tx1"/>
              </a:solidFill>
              <a:cs typeface="B Titr" panose="00000700000000000000" pitchFamily="2" charset="-78"/>
            </a:endParaRPr>
          </a:p>
        </p:txBody>
      </p:sp>
      <p:pic>
        <p:nvPicPr>
          <p:cNvPr id="9" name="Content Placeholder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Tree>
    <p:extLst>
      <p:ext uri="{BB962C8B-B14F-4D97-AF65-F5344CB8AC3E}">
        <p14:creationId xmlns:p14="http://schemas.microsoft.com/office/powerpoint/2010/main" val="1135161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8" name="Rectangle 2"/>
          <p:cNvSpPr>
            <a:spLocks noGrp="1" noChangeArrowheads="1"/>
          </p:cNvSpPr>
          <p:nvPr>
            <p:ph type="title"/>
          </p:nvPr>
        </p:nvSpPr>
        <p:spPr>
          <a:xfrm>
            <a:off x="105405" y="741678"/>
            <a:ext cx="8903137" cy="1143000"/>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a:r>
              <a:rPr lang="fa-IR" sz="2400" dirty="0">
                <a:solidFill>
                  <a:srgbClr val="FE8002"/>
                </a:solidFill>
                <a:cs typeface="B Zar" panose="00000400000000000000" pitchFamily="2" charset="-78"/>
              </a:rPr>
              <a:t>فرم درخواست پرداخت: </a:t>
            </a:r>
            <a:br>
              <a:rPr lang="fa-IR" sz="2400" dirty="0">
                <a:solidFill>
                  <a:srgbClr val="FE8002"/>
                </a:solidFill>
                <a:cs typeface="B Zar" panose="00000400000000000000" pitchFamily="2" charset="-78"/>
              </a:rPr>
            </a:br>
            <a:r>
              <a:rPr lang="fa-IR" sz="2400" dirty="0">
                <a:solidFill>
                  <a:srgbClr val="FFFF00"/>
                </a:solidFill>
                <a:cs typeface="B Zar" panose="00000400000000000000" pitchFamily="2" charset="-78"/>
              </a:rPr>
              <a:t>کلیه پرداخت های شرکت از طریق فرم درخواست پرداخت صورت می گیرد که پس از تایید توسط مدیران مربوطه به خزانه دار شرکت جهت پرداخت ارجاع می شود. </a:t>
            </a:r>
            <a:endParaRPr lang="en-US" sz="2400" dirty="0">
              <a:solidFill>
                <a:srgbClr val="FFFF00"/>
              </a:solidFill>
              <a:cs typeface="B Zar" panose="00000400000000000000" pitchFamily="2" charset="-78"/>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354" y="2303892"/>
            <a:ext cx="9023569" cy="4518249"/>
          </a:xfrm>
          <a:prstGeom prst="rect">
            <a:avLst/>
          </a:prstGeom>
        </p:spPr>
      </p:pic>
    </p:spTree>
    <p:extLst>
      <p:ext uri="{BB962C8B-B14F-4D97-AF65-F5344CB8AC3E}">
        <p14:creationId xmlns:p14="http://schemas.microsoft.com/office/powerpoint/2010/main" val="14120367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8" name="Rectangle 2"/>
          <p:cNvSpPr>
            <a:spLocks noGrp="1" noChangeArrowheads="1"/>
          </p:cNvSpPr>
          <p:nvPr>
            <p:ph type="title"/>
          </p:nvPr>
        </p:nvSpPr>
        <p:spPr>
          <a:xfrm>
            <a:off x="105405" y="741678"/>
            <a:ext cx="8903137" cy="1143000"/>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a:r>
              <a:rPr lang="fa-IR" sz="2400" dirty="0">
                <a:solidFill>
                  <a:srgbClr val="FE8002"/>
                </a:solidFill>
                <a:cs typeface="B Zar" panose="00000400000000000000" pitchFamily="2" charset="-78"/>
              </a:rPr>
              <a:t>فرم اطلاعات پرداخت: </a:t>
            </a:r>
            <a:br>
              <a:rPr lang="fa-IR" sz="2400" dirty="0">
                <a:solidFill>
                  <a:srgbClr val="FE8002"/>
                </a:solidFill>
                <a:cs typeface="B Zar" panose="00000400000000000000" pitchFamily="2" charset="-78"/>
              </a:rPr>
            </a:br>
            <a:r>
              <a:rPr lang="fa-IR" sz="2400" dirty="0">
                <a:solidFill>
                  <a:srgbClr val="FFFF00"/>
                </a:solidFill>
                <a:cs typeface="B Zar" panose="00000400000000000000" pitchFamily="2" charset="-78"/>
              </a:rPr>
              <a:t>به ازای هر فرم درخواست پرداخت یک فرم اطلاعات پرداخت توسط خزانه دار ساخته می شودکه در آن اطلاعات مربوط به پرداخت ثبت می گردد.</a:t>
            </a:r>
            <a:endParaRPr lang="en-US" sz="2400" dirty="0">
              <a:solidFill>
                <a:srgbClr val="FFFF00"/>
              </a:solidFill>
              <a:cs typeface="B Zar" panose="00000400000000000000" pitchFamily="2" charset="-78"/>
            </a:endParaRPr>
          </a:p>
        </p:txBody>
      </p:sp>
      <p:pic>
        <p:nvPicPr>
          <p:cNvPr id="5" name="Content Placeholder 2"/>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36512" y="2330240"/>
            <a:ext cx="9071992" cy="4483136"/>
          </a:xfrm>
        </p:spPr>
      </p:pic>
    </p:spTree>
    <p:extLst>
      <p:ext uri="{BB962C8B-B14F-4D97-AF65-F5344CB8AC3E}">
        <p14:creationId xmlns:p14="http://schemas.microsoft.com/office/powerpoint/2010/main" val="6652583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Content Placeholder 7"/>
          <p:cNvSpPr>
            <a:spLocks noGrp="1"/>
          </p:cNvSpPr>
          <p:nvPr>
            <p:ph idx="1"/>
          </p:nvPr>
        </p:nvSpPr>
        <p:spPr>
          <a:xfrm>
            <a:off x="1475656" y="2238002"/>
            <a:ext cx="6439033" cy="2116832"/>
          </a:xfrm>
        </p:spPr>
        <p:txBody>
          <a:bodyPr/>
          <a:lstStyle/>
          <a:p>
            <a:pPr algn="ctr" rtl="1"/>
            <a:r>
              <a:rPr lang="fa-IR" altLang="en-US" sz="7200" dirty="0">
                <a:solidFill>
                  <a:schemeClr val="tx1"/>
                </a:solidFill>
                <a:cs typeface="B Titr" panose="00000700000000000000" pitchFamily="2" charset="-78"/>
              </a:rPr>
              <a:t>معرفي فرآیند‌ها</a:t>
            </a:r>
            <a:endParaRPr lang="en-US" sz="7200" dirty="0">
              <a:solidFill>
                <a:schemeClr val="tx1"/>
              </a:solidFill>
              <a:cs typeface="B Titr" panose="00000700000000000000" pitchFamily="2" charset="-78"/>
            </a:endParaRPr>
          </a:p>
        </p:txBody>
      </p:sp>
      <p:pic>
        <p:nvPicPr>
          <p:cNvPr id="9" name="Content Placeholder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Tree>
    <p:extLst>
      <p:ext uri="{BB962C8B-B14F-4D97-AF65-F5344CB8AC3E}">
        <p14:creationId xmlns:p14="http://schemas.microsoft.com/office/powerpoint/2010/main" val="2665181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8" name="Rectangle 2"/>
          <p:cNvSpPr>
            <a:spLocks noGrp="1" noChangeArrowheads="1"/>
          </p:cNvSpPr>
          <p:nvPr>
            <p:ph type="title"/>
          </p:nvPr>
        </p:nvSpPr>
        <p:spPr>
          <a:xfrm>
            <a:off x="4932040" y="741678"/>
            <a:ext cx="4076502" cy="4487522"/>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a:lnSpc>
                <a:spcPct val="200000"/>
              </a:lnSpc>
            </a:pPr>
            <a:r>
              <a:rPr lang="fa-IR" sz="2400" dirty="0">
                <a:solidFill>
                  <a:srgbClr val="FE8002"/>
                </a:solidFill>
                <a:cs typeface="B Zar" panose="00000400000000000000" pitchFamily="2" charset="-78"/>
              </a:rPr>
              <a:t>فرآیند اطلاعات پرداخت: </a:t>
            </a:r>
            <a:br>
              <a:rPr lang="fa-IR" sz="2400" dirty="0">
                <a:solidFill>
                  <a:srgbClr val="FE8002"/>
                </a:solidFill>
                <a:cs typeface="B Zar" panose="00000400000000000000" pitchFamily="2" charset="-78"/>
              </a:rPr>
            </a:br>
            <a:r>
              <a:rPr lang="fa-IR" sz="2400" dirty="0">
                <a:solidFill>
                  <a:srgbClr val="FFFF00"/>
                </a:solidFill>
                <a:cs typeface="B Zar" panose="00000400000000000000" pitchFamily="2" charset="-78"/>
              </a:rPr>
              <a:t>در این فرآیند  فرم درخواست پرداخت پس از کنترل صحت ورود دیتا در شرکت به منظور تایید فرم جهت پرداخت بین امضا کننده گان فرم گردش می یابد.</a:t>
            </a:r>
            <a:endParaRPr lang="en-US" sz="2400" dirty="0">
              <a:solidFill>
                <a:srgbClr val="FFFF00"/>
              </a:solidFill>
              <a:cs typeface="B Zar" panose="00000400000000000000" pitchFamily="2" charset="-78"/>
            </a:endParaRPr>
          </a:p>
        </p:txBody>
      </p:sp>
      <p:pic>
        <p:nvPicPr>
          <p:cNvPr id="6" name="Content Placeholder 3"/>
          <p:cNvPicPr>
            <a:picLocks noGrp="1" noChangeAspect="1"/>
          </p:cNvPicPr>
          <p:nvPr>
            <p:ph idx="10"/>
          </p:nvPr>
        </p:nvPicPr>
        <p:blipFill>
          <a:blip r:embed="rId4" cstate="print">
            <a:extLst>
              <a:ext uri="{28A0092B-C50C-407E-A947-70E740481C1C}">
                <a14:useLocalDpi xmlns:a14="http://schemas.microsoft.com/office/drawing/2010/main" val="0"/>
              </a:ext>
            </a:extLst>
          </a:blip>
          <a:stretch>
            <a:fillRect/>
          </a:stretch>
        </p:blipFill>
        <p:spPr>
          <a:xfrm>
            <a:off x="35496" y="44624"/>
            <a:ext cx="4464496" cy="6813376"/>
          </a:xfrm>
        </p:spPr>
      </p:pic>
    </p:spTree>
    <p:extLst>
      <p:ext uri="{BB962C8B-B14F-4D97-AF65-F5344CB8AC3E}">
        <p14:creationId xmlns:p14="http://schemas.microsoft.com/office/powerpoint/2010/main" val="41900420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8" name="Rectangle 2"/>
          <p:cNvSpPr>
            <a:spLocks noGrp="1" noChangeArrowheads="1"/>
          </p:cNvSpPr>
          <p:nvPr>
            <p:ph type="title"/>
          </p:nvPr>
        </p:nvSpPr>
        <p:spPr>
          <a:xfrm>
            <a:off x="4932040" y="741678"/>
            <a:ext cx="4076502" cy="4487522"/>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a:lnSpc>
                <a:spcPct val="200000"/>
              </a:lnSpc>
            </a:pPr>
            <a:r>
              <a:rPr lang="fa-IR" sz="2400" dirty="0">
                <a:solidFill>
                  <a:srgbClr val="FE8002"/>
                </a:solidFill>
                <a:cs typeface="B Zar" panose="00000400000000000000" pitchFamily="2" charset="-78"/>
              </a:rPr>
              <a:t>فرآیند اطلاعات پرداخت: </a:t>
            </a:r>
            <a:br>
              <a:rPr lang="fa-IR" sz="2400" dirty="0">
                <a:solidFill>
                  <a:srgbClr val="FE8002"/>
                </a:solidFill>
                <a:cs typeface="B Zar" panose="00000400000000000000" pitchFamily="2" charset="-78"/>
              </a:rPr>
            </a:br>
            <a:r>
              <a:rPr lang="fa-IR" sz="2400" dirty="0">
                <a:solidFill>
                  <a:srgbClr val="FFFF00"/>
                </a:solidFill>
                <a:cs typeface="B Zar" panose="00000400000000000000" pitchFamily="2" charset="-78"/>
              </a:rPr>
              <a:t>در این فرآیند علاوه بر چک صحت اطلاعات و اعتبارسنجی، اطلاع رسانی به امضا کننده گان درخواست پرداخت از وضعیت پرداخت درخواست، صدور سند حسابداری نیز صورت می گیرد.</a:t>
            </a:r>
            <a:endParaRPr lang="en-US" sz="2400" dirty="0">
              <a:solidFill>
                <a:srgbClr val="FFFF00"/>
              </a:solidFill>
              <a:cs typeface="B Zar" panose="00000400000000000000" pitchFamily="2" charset="-78"/>
            </a:endParaRPr>
          </a:p>
        </p:txBody>
      </p:sp>
      <p:pic>
        <p:nvPicPr>
          <p:cNvPr id="7" name="Content Placeholder 2"/>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1" y="0"/>
            <a:ext cx="4716015" cy="6858000"/>
          </a:xfrm>
        </p:spPr>
      </p:pic>
    </p:spTree>
    <p:extLst>
      <p:ext uri="{BB962C8B-B14F-4D97-AF65-F5344CB8AC3E}">
        <p14:creationId xmlns:p14="http://schemas.microsoft.com/office/powerpoint/2010/main" val="15273228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artisticBlur radius="3"/>
                    </a14:imgEffect>
                  </a14:imgLayer>
                </a14:imgProps>
              </a:ext>
              <a:ext uri="{28A0092B-C50C-407E-A947-70E740481C1C}">
                <a14:useLocalDpi xmlns:a14="http://schemas.microsoft.com/office/drawing/2010/main" val="0"/>
              </a:ext>
            </a:extLst>
          </a:blip>
          <a:stretch>
            <a:fillRect/>
          </a:stretch>
        </p:blipFill>
        <p:spPr>
          <a:xfrm>
            <a:off x="0" y="0"/>
            <a:ext cx="9144000" cy="7096679"/>
          </a:xfrm>
          <a:prstGeom prst="rect">
            <a:avLst/>
          </a:prstGeom>
        </p:spPr>
      </p:pic>
      <p:sp>
        <p:nvSpPr>
          <p:cNvPr id="8" name="Content Placeholder 7"/>
          <p:cNvSpPr>
            <a:spLocks noGrp="1"/>
          </p:cNvSpPr>
          <p:nvPr>
            <p:ph idx="1"/>
          </p:nvPr>
        </p:nvSpPr>
        <p:spPr>
          <a:xfrm>
            <a:off x="1056788" y="2508807"/>
            <a:ext cx="6439033" cy="2116832"/>
          </a:xfrm>
        </p:spPr>
        <p:txBody>
          <a:bodyPr/>
          <a:lstStyle/>
          <a:p>
            <a:pPr algn="ctr" rtl="1"/>
            <a:r>
              <a:rPr lang="fa-IR" altLang="en-US" sz="7200" dirty="0">
                <a:solidFill>
                  <a:schemeClr val="tx1"/>
                </a:solidFill>
                <a:cs typeface="B Titr" panose="00000700000000000000" pitchFamily="2" charset="-78"/>
              </a:rPr>
              <a:t>معرفي گزارشات</a:t>
            </a:r>
            <a:endParaRPr lang="en-US" sz="7200" dirty="0">
              <a:solidFill>
                <a:schemeClr val="tx1"/>
              </a:solidFill>
              <a:cs typeface="B Titr" panose="00000700000000000000" pitchFamily="2" charset="-78"/>
            </a:endParaRPr>
          </a:p>
        </p:txBody>
      </p:sp>
      <p:pic>
        <p:nvPicPr>
          <p:cNvPr id="9" name="Content Placeholder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Tree>
    <p:extLst>
      <p:ext uri="{BB962C8B-B14F-4D97-AF65-F5344CB8AC3E}">
        <p14:creationId xmlns:p14="http://schemas.microsoft.com/office/powerpoint/2010/main" val="3219566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8" name="Rectangle 2"/>
          <p:cNvSpPr>
            <a:spLocks noGrp="1" noChangeArrowheads="1"/>
          </p:cNvSpPr>
          <p:nvPr>
            <p:ph type="title"/>
          </p:nvPr>
        </p:nvSpPr>
        <p:spPr>
          <a:xfrm>
            <a:off x="105405" y="741678"/>
            <a:ext cx="8903137" cy="1468590"/>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a:r>
              <a:rPr lang="fa-IR" sz="2400" dirty="0">
                <a:solidFill>
                  <a:srgbClr val="FE8002"/>
                </a:solidFill>
                <a:cs typeface="B Zar" panose="00000400000000000000" pitchFamily="2" charset="-78"/>
              </a:rPr>
              <a:t>گزارش مانیتورینگ درخواست پرداخت: </a:t>
            </a:r>
            <a:br>
              <a:rPr lang="fa-IR" sz="2400" dirty="0">
                <a:solidFill>
                  <a:srgbClr val="FE8002"/>
                </a:solidFill>
                <a:cs typeface="B Zar" panose="00000400000000000000" pitchFamily="2" charset="-78"/>
              </a:rPr>
            </a:br>
            <a:r>
              <a:rPr lang="fa-IR" sz="2400" dirty="0">
                <a:solidFill>
                  <a:srgbClr val="FFFF00"/>
                </a:solidFill>
                <a:cs typeface="B Zar" panose="00000400000000000000" pitchFamily="2" charset="-78"/>
              </a:rPr>
              <a:t>در این قسمت می توان بر اساس تمامی فیلدهای موجود درفرم درخواست پرداخت گزارش گیری کرد همچنین به دلیل وجود فیلد وضعیت از وضعیت فرم در هر مرحله اطلاع پیدا کرد. </a:t>
            </a:r>
            <a:endParaRPr lang="en-US" sz="2400" dirty="0">
              <a:solidFill>
                <a:srgbClr val="FFFF00"/>
              </a:solidFill>
              <a:cs typeface="B Zar" panose="00000400000000000000" pitchFamily="2" charset="-78"/>
            </a:endParaRPr>
          </a:p>
        </p:txBody>
      </p:sp>
      <p:pic>
        <p:nvPicPr>
          <p:cNvPr id="6" name="Content Placeholder 2"/>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0" y="2331256"/>
            <a:ext cx="9144000" cy="4526743"/>
          </a:xfrm>
        </p:spPr>
      </p:pic>
    </p:spTree>
    <p:extLst>
      <p:ext uri="{BB962C8B-B14F-4D97-AF65-F5344CB8AC3E}">
        <p14:creationId xmlns:p14="http://schemas.microsoft.com/office/powerpoint/2010/main" val="30295085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BEBA8EAE-BF5A-486C-A8C5-ECC9F3942E4B}">
                <a14:imgProps xmlns:a14="http://schemas.microsoft.com/office/drawing/2010/main">
                  <a14:imgLayer r:embed="rId3">
                    <a14:imgEffect>
                      <a14:artisticBlur radius="7"/>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a:effectLst>
            <a:reflection stA="45000" endPos="65000" dir="5400000" sy="-100000" algn="bl" rotWithShape="0"/>
          </a:effectLst>
        </p:spPr>
      </p:pic>
      <p:pic>
        <p:nvPicPr>
          <p:cNvPr id="6" name="Content Placeholder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8" name="Content Placeholder 3"/>
          <p:cNvSpPr>
            <a:spLocks noGrp="1"/>
          </p:cNvSpPr>
          <p:nvPr>
            <p:ph idx="10"/>
          </p:nvPr>
        </p:nvSpPr>
        <p:spPr>
          <a:xfrm>
            <a:off x="321820" y="2924944"/>
            <a:ext cx="8538120" cy="3528392"/>
          </a:xfrm>
          <a:solidFill>
            <a:schemeClr val="tx1">
              <a:alpha val="47000"/>
            </a:schemeClr>
          </a:solidFill>
          <a:ln>
            <a:noFill/>
          </a:ln>
          <a:effectLst>
            <a:glow rad="127000">
              <a:schemeClr val="bg1">
                <a:lumMod val="85000"/>
                <a:alpha val="0"/>
              </a:schemeClr>
            </a:glow>
          </a:effectLst>
        </p:spPr>
        <p:txBody>
          <a:bodyPr/>
          <a:lstStyle/>
          <a:p>
            <a:pPr algn="r" rtl="1"/>
            <a:endParaRPr lang="fa-IR" sz="2800" b="1" dirty="0">
              <a:effectLst/>
              <a:cs typeface="B Mitra" panose="00000400000000000000" pitchFamily="2" charset="-78"/>
            </a:endParaRPr>
          </a:p>
          <a:p>
            <a:pPr marL="460375" indent="-401638" algn="r" rtl="1">
              <a:buSzPct val="120000"/>
            </a:pPr>
            <a:r>
              <a:rPr lang="fa-IR" sz="2800" b="1" dirty="0">
                <a:ln>
                  <a:solidFill>
                    <a:schemeClr val="tx1"/>
                  </a:solidFill>
                </a:ln>
                <a:solidFill>
                  <a:srgbClr val="FFFF00"/>
                </a:solidFill>
                <a:cs typeface="B Mitra" panose="00000400000000000000" pitchFamily="2" charset="-78"/>
              </a:rPr>
              <a:t>1- </a:t>
            </a:r>
            <a:r>
              <a:rPr lang="fa-IR" altLang="en-US" sz="2800" b="1" dirty="0">
                <a:ln>
                  <a:solidFill>
                    <a:schemeClr val="tx1"/>
                  </a:solidFill>
                </a:ln>
                <a:solidFill>
                  <a:srgbClr val="FFFF00"/>
                </a:solidFill>
                <a:cs typeface="B Mitra" panose="00000400000000000000" pitchFamily="2" charset="-78"/>
              </a:rPr>
              <a:t>تهيه كنندگان: </a:t>
            </a:r>
            <a:r>
              <a:rPr lang="fa-IR" altLang="en-US" sz="2800" b="1" dirty="0">
                <a:ln>
                  <a:solidFill>
                    <a:schemeClr val="tx1"/>
                  </a:solidFill>
                </a:ln>
                <a:solidFill>
                  <a:srgbClr val="FFFF00"/>
                </a:solidFill>
                <a:cs typeface="B Zar" panose="00000400000000000000" pitchFamily="2" charset="-78"/>
              </a:rPr>
              <a:t>الناز حریرفروش، مینا خوش طبیعت</a:t>
            </a:r>
          </a:p>
          <a:p>
            <a:pPr algn="r" rtl="1"/>
            <a:r>
              <a:rPr lang="fa-IR" sz="2800" b="1" dirty="0">
                <a:ln>
                  <a:solidFill>
                    <a:schemeClr val="tx1"/>
                  </a:solidFill>
                </a:ln>
                <a:solidFill>
                  <a:srgbClr val="FFFF00"/>
                </a:solidFill>
                <a:cs typeface="B Mitra" panose="00000400000000000000" pitchFamily="2" charset="-78"/>
              </a:rPr>
              <a:t>2- </a:t>
            </a:r>
            <a:r>
              <a:rPr lang="fa-IR" altLang="en-US" sz="2800" b="1" dirty="0">
                <a:ln>
                  <a:solidFill>
                    <a:schemeClr val="tx1"/>
                  </a:solidFill>
                </a:ln>
                <a:solidFill>
                  <a:srgbClr val="FFFF00"/>
                </a:solidFill>
                <a:cs typeface="B Zar" panose="00000400000000000000" pitchFamily="2" charset="-78"/>
              </a:rPr>
              <a:t>تعداد فرم اصلي : 14 فرم</a:t>
            </a:r>
          </a:p>
          <a:p>
            <a:pPr marL="460375" indent="-401638" algn="r" rtl="1">
              <a:buSzPct val="120000"/>
            </a:pPr>
            <a:r>
              <a:rPr lang="fa-IR" sz="2800" b="1" dirty="0">
                <a:ln>
                  <a:solidFill>
                    <a:schemeClr val="tx1"/>
                  </a:solidFill>
                </a:ln>
                <a:solidFill>
                  <a:srgbClr val="FFFF00"/>
                </a:solidFill>
                <a:effectLst/>
                <a:cs typeface="B Mitra" panose="00000400000000000000" pitchFamily="2" charset="-78"/>
              </a:rPr>
              <a:t>3- </a:t>
            </a:r>
            <a:r>
              <a:rPr lang="fa-IR" altLang="en-US" sz="2800" b="1" dirty="0">
                <a:ln>
                  <a:solidFill>
                    <a:schemeClr val="tx1"/>
                  </a:solidFill>
                </a:ln>
                <a:solidFill>
                  <a:srgbClr val="FFFF00"/>
                </a:solidFill>
                <a:cs typeface="B Zar" panose="00000400000000000000" pitchFamily="2" charset="-78"/>
              </a:rPr>
              <a:t>تعداد فرآيند طراحي شده: حداقل 10 فرآیند</a:t>
            </a:r>
          </a:p>
          <a:p>
            <a:pPr marL="460375" indent="-401638" algn="r" rtl="1">
              <a:buSzPct val="120000"/>
            </a:pPr>
            <a:r>
              <a:rPr lang="fa-IR" altLang="en-US" sz="2800" b="1" dirty="0">
                <a:ln>
                  <a:solidFill>
                    <a:schemeClr val="tx1"/>
                  </a:solidFill>
                </a:ln>
                <a:solidFill>
                  <a:srgbClr val="FFFF00"/>
                </a:solidFill>
                <a:cs typeface="B Zar" panose="00000400000000000000" pitchFamily="2" charset="-78"/>
              </a:rPr>
              <a:t>4- تعداد گزارش طراحي شده: بیش از 20 گزارش</a:t>
            </a:r>
          </a:p>
          <a:p>
            <a:pPr marL="460375" indent="-401638" algn="r" rtl="1">
              <a:buSzPct val="120000"/>
            </a:pPr>
            <a:r>
              <a:rPr lang="fa-IR" altLang="en-US" sz="2800" b="1" dirty="0">
                <a:ln>
                  <a:solidFill>
                    <a:schemeClr val="tx1"/>
                  </a:solidFill>
                </a:ln>
                <a:solidFill>
                  <a:srgbClr val="FFFF00"/>
                </a:solidFill>
                <a:cs typeface="B Zar" panose="00000400000000000000" pitchFamily="2" charset="-78"/>
              </a:rPr>
              <a:t>5- تعداد سرويس طراحي شده: حداقل 2 سرویس</a:t>
            </a:r>
          </a:p>
        </p:txBody>
      </p:sp>
    </p:spTree>
    <p:extLst>
      <p:ext uri="{BB962C8B-B14F-4D97-AF65-F5344CB8AC3E}">
        <p14:creationId xmlns:p14="http://schemas.microsoft.com/office/powerpoint/2010/main" val="3127756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fade">
                                      <p:cBhvr>
                                        <p:cTn id="7" dur="500"/>
                                        <p:tgtEl>
                                          <p:spTgt spid="8">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fade">
                                      <p:cBhvr>
                                        <p:cTn id="32"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8" name="Rectangle 2"/>
          <p:cNvSpPr>
            <a:spLocks noGrp="1" noChangeArrowheads="1"/>
          </p:cNvSpPr>
          <p:nvPr>
            <p:ph type="title"/>
          </p:nvPr>
        </p:nvSpPr>
        <p:spPr>
          <a:xfrm>
            <a:off x="105405" y="741678"/>
            <a:ext cx="8903137" cy="1468590"/>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a:r>
              <a:rPr lang="fa-IR" sz="2400" dirty="0">
                <a:solidFill>
                  <a:srgbClr val="FE8002"/>
                </a:solidFill>
                <a:cs typeface="B Zar" panose="00000400000000000000" pitchFamily="2" charset="-78"/>
              </a:rPr>
              <a:t>گزارش مانیتورینگ اطلاعات پرداخت: </a:t>
            </a:r>
            <a:br>
              <a:rPr lang="fa-IR" sz="2400" dirty="0">
                <a:solidFill>
                  <a:srgbClr val="FE8002"/>
                </a:solidFill>
                <a:cs typeface="B Zar" panose="00000400000000000000" pitchFamily="2" charset="-78"/>
              </a:rPr>
            </a:br>
            <a:r>
              <a:rPr lang="fa-IR" sz="2400" dirty="0">
                <a:solidFill>
                  <a:srgbClr val="FFFF00"/>
                </a:solidFill>
                <a:cs typeface="B Zar" panose="00000400000000000000" pitchFamily="2" charset="-78"/>
              </a:rPr>
              <a:t>در این قسمت می توان بر اساس نحوه پرداخت، شماره چک/فیش، شماره حساب و اینکه برای این درخواست پرداخت سندی وجود دارد یا نه گزارش گیری نمود. </a:t>
            </a:r>
            <a:endParaRPr lang="en-US" sz="2400" dirty="0">
              <a:solidFill>
                <a:srgbClr val="FFFF00"/>
              </a:solidFill>
              <a:cs typeface="B Zar" panose="00000400000000000000" pitchFamily="2" charset="-78"/>
            </a:endParaRPr>
          </a:p>
        </p:txBody>
      </p:sp>
      <p:sp>
        <p:nvSpPr>
          <p:cNvPr id="2" name="Content Placeholder 1"/>
          <p:cNvSpPr>
            <a:spLocks noGrp="1"/>
          </p:cNvSpPr>
          <p:nvPr>
            <p:ph idx="10"/>
          </p:nvPr>
        </p:nvSpPr>
        <p:spPr/>
        <p:txBody>
          <a:bodyPr/>
          <a:lstStyle/>
          <a:p>
            <a:endParaRPr lang="en-US"/>
          </a:p>
        </p:txBody>
      </p:sp>
      <p:pic>
        <p:nvPicPr>
          <p:cNvPr id="7" name="Content Placeholder 3"/>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51980" y="2114927"/>
            <a:ext cx="9038595" cy="4696546"/>
          </a:xfrm>
        </p:spPr>
      </p:pic>
    </p:spTree>
    <p:extLst>
      <p:ext uri="{BB962C8B-B14F-4D97-AF65-F5344CB8AC3E}">
        <p14:creationId xmlns:p14="http://schemas.microsoft.com/office/powerpoint/2010/main" val="40118901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pic>
        <p:nvPicPr>
          <p:cNvPr id="4" name="Picture 3"/>
          <p:cNvPicPr>
            <a:picLocks noChangeAspect="1"/>
          </p:cNvPicPr>
          <p:nvPr/>
        </p:nvPicPr>
        <p:blipFill>
          <a:blip r:embed="rId4">
            <a:extLst>
              <a:ext uri="{BEBA8EAE-BF5A-486C-A8C5-ECC9F3942E4B}">
                <a14:imgProps xmlns:a14="http://schemas.microsoft.com/office/drawing/2010/main">
                  <a14:imgLayer r:embed="rId5">
                    <a14:imgEffect>
                      <a14:artisticBlur radius="15"/>
                    </a14:imgEffect>
                  </a14:imgLayer>
                </a14:imgProps>
              </a:ext>
              <a:ext uri="{28A0092B-C50C-407E-A947-70E740481C1C}">
                <a14:useLocalDpi xmlns:a14="http://schemas.microsoft.com/office/drawing/2010/main" val="0"/>
              </a:ext>
            </a:extLst>
          </a:blip>
          <a:stretch>
            <a:fillRect/>
          </a:stretch>
        </p:blipFill>
        <p:spPr>
          <a:xfrm>
            <a:off x="904" y="0"/>
            <a:ext cx="9143096" cy="6858000"/>
          </a:xfrm>
          <a:prstGeom prst="rect">
            <a:avLst/>
          </a:prstGeom>
        </p:spPr>
      </p:pic>
      <p:sp>
        <p:nvSpPr>
          <p:cNvPr id="8" name="Rectangle 2"/>
          <p:cNvSpPr>
            <a:spLocks noGrp="1" noChangeArrowheads="1"/>
          </p:cNvSpPr>
          <p:nvPr>
            <p:ph type="title"/>
          </p:nvPr>
        </p:nvSpPr>
        <p:spPr>
          <a:xfrm>
            <a:off x="107504" y="1556792"/>
            <a:ext cx="8903137" cy="3312368"/>
          </a:xfrm>
          <a:noFill/>
          <a:ln>
            <a:noFill/>
          </a:ln>
          <a:effectLst>
            <a:outerShdw blurRad="50800" dist="38100" dir="2700000" algn="tl" rotWithShape="0">
              <a:prstClr val="black"/>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rtl="1">
              <a:lnSpc>
                <a:spcPct val="300000"/>
              </a:lnSpc>
              <a:spcBef>
                <a:spcPts val="7200"/>
              </a:spcBef>
            </a:pPr>
            <a:r>
              <a:rPr lang="fa-IR" altLang="en-US" sz="5400" dirty="0">
                <a:solidFill>
                  <a:schemeClr val="tx1"/>
                </a:solidFill>
                <a:cs typeface="B Titr" panose="00000700000000000000" pitchFamily="2" charset="-78"/>
              </a:rPr>
              <a:t>3- فرآیند جذب نیرو</a:t>
            </a:r>
            <a:endParaRPr lang="en-US" altLang="en-US" sz="5400" dirty="0">
              <a:solidFill>
                <a:schemeClr val="tx1"/>
              </a:solidFill>
              <a:cs typeface="B Titr" panose="00000700000000000000" pitchFamily="2" charset="-78"/>
            </a:endParaRPr>
          </a:p>
        </p:txBody>
      </p:sp>
    </p:spTree>
    <p:extLst>
      <p:ext uri="{BB962C8B-B14F-4D97-AF65-F5344CB8AC3E}">
        <p14:creationId xmlns:p14="http://schemas.microsoft.com/office/powerpoint/2010/main" val="34314445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12"/>
          <p:cNvPicPr>
            <a:picLocks noGrp="1" noChangeAspect="1"/>
          </p:cNvPicPr>
          <p:nvPr>
            <p:ph idx="1"/>
          </p:nvPr>
        </p:nvPicPr>
        <p:blipFill>
          <a:blip r:embed="rId3" cstate="print">
            <a:extLst>
              <a:ext uri="{BEBA8EAE-BF5A-486C-A8C5-ECC9F3942E4B}">
                <a14:imgProps xmlns:a14="http://schemas.microsoft.com/office/drawing/2010/main">
                  <a14:imgLayer r:embed="rId4">
                    <a14:imgEffect>
                      <a14:artisticBlur radius="2"/>
                    </a14:imgEffect>
                  </a14:imgLayer>
                </a14:imgProps>
              </a:ext>
              <a:ext uri="{28A0092B-C50C-407E-A947-70E740481C1C}">
                <a14:useLocalDpi xmlns:a14="http://schemas.microsoft.com/office/drawing/2010/main" val="0"/>
              </a:ext>
            </a:extLst>
          </a:blip>
          <a:stretch>
            <a:fillRect/>
          </a:stretch>
        </p:blipFill>
        <p:spPr>
          <a:xfrm>
            <a:off x="0" y="0"/>
            <a:ext cx="9144000" cy="6858000"/>
          </a:xfrm>
        </p:spPr>
      </p:pic>
      <p:sp>
        <p:nvSpPr>
          <p:cNvPr id="8" name="Content Placeholder 7"/>
          <p:cNvSpPr>
            <a:spLocks noGrp="1"/>
          </p:cNvSpPr>
          <p:nvPr>
            <p:ph idx="1"/>
          </p:nvPr>
        </p:nvSpPr>
        <p:spPr>
          <a:xfrm>
            <a:off x="1475656" y="2495170"/>
            <a:ext cx="6439033" cy="2116832"/>
          </a:xfrm>
        </p:spPr>
        <p:txBody>
          <a:bodyPr/>
          <a:lstStyle/>
          <a:p>
            <a:pPr algn="ctr" rtl="1"/>
            <a:r>
              <a:rPr lang="fa-IR" altLang="en-US" sz="7200" dirty="0">
                <a:solidFill>
                  <a:schemeClr val="tx1"/>
                </a:solidFill>
                <a:cs typeface="B Titr" panose="00000700000000000000" pitchFamily="2" charset="-78"/>
              </a:rPr>
              <a:t>معرفي فرم‌ها</a:t>
            </a:r>
            <a:endParaRPr lang="en-US" sz="7200" dirty="0">
              <a:solidFill>
                <a:schemeClr val="tx1"/>
              </a:solidFill>
              <a:cs typeface="B Titr" panose="00000700000000000000" pitchFamily="2" charset="-78"/>
            </a:endParaRPr>
          </a:p>
        </p:txBody>
      </p:sp>
      <p:pic>
        <p:nvPicPr>
          <p:cNvPr id="9" name="Content Placeholder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Tree>
    <p:extLst>
      <p:ext uri="{BB962C8B-B14F-4D97-AF65-F5344CB8AC3E}">
        <p14:creationId xmlns:p14="http://schemas.microsoft.com/office/powerpoint/2010/main" val="830065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8" name="Rectangle 2"/>
          <p:cNvSpPr>
            <a:spLocks noGrp="1" noChangeArrowheads="1"/>
          </p:cNvSpPr>
          <p:nvPr>
            <p:ph type="title"/>
          </p:nvPr>
        </p:nvSpPr>
        <p:spPr>
          <a:xfrm>
            <a:off x="105405" y="741678"/>
            <a:ext cx="8903137" cy="1143000"/>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a:r>
              <a:rPr lang="fa-IR" sz="2400" dirty="0">
                <a:solidFill>
                  <a:srgbClr val="FE8002"/>
                </a:solidFill>
                <a:cs typeface="B Zar" panose="00000400000000000000" pitchFamily="2" charset="-78"/>
              </a:rPr>
              <a:t>فرم درخواست نیرو: </a:t>
            </a:r>
            <a:br>
              <a:rPr lang="fa-IR" sz="2400" dirty="0">
                <a:solidFill>
                  <a:srgbClr val="FE8002"/>
                </a:solidFill>
                <a:cs typeface="B Zar" panose="00000400000000000000" pitchFamily="2" charset="-78"/>
              </a:rPr>
            </a:br>
            <a:r>
              <a:rPr lang="fa-IR" sz="2400" dirty="0">
                <a:solidFill>
                  <a:srgbClr val="FFFF00"/>
                </a:solidFill>
                <a:cs typeface="B Zar" panose="00000400000000000000" pitchFamily="2" charset="-78"/>
              </a:rPr>
              <a:t>هر واحدی در صورت نیاز به جذب نیرو درخواست خود را در شرکت از طریق فرم  درخواست نیرو اعلام می نماید.</a:t>
            </a:r>
            <a:endParaRPr lang="en-US" sz="2400" dirty="0">
              <a:solidFill>
                <a:srgbClr val="FFFF00"/>
              </a:solidFill>
              <a:cs typeface="B Zar" panose="00000400000000000000" pitchFamily="2" charset="-78"/>
            </a:endParaRPr>
          </a:p>
        </p:txBody>
      </p:sp>
      <p:pic>
        <p:nvPicPr>
          <p:cNvPr id="5" name="Content Placeholder 10"/>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105405" y="2276872"/>
            <a:ext cx="8903137" cy="4536504"/>
          </a:xfrm>
        </p:spPr>
      </p:pic>
    </p:spTree>
    <p:extLst>
      <p:ext uri="{BB962C8B-B14F-4D97-AF65-F5344CB8AC3E}">
        <p14:creationId xmlns:p14="http://schemas.microsoft.com/office/powerpoint/2010/main" val="27021379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2961" y="113176"/>
            <a:ext cx="1497680" cy="382010"/>
          </a:xfrm>
          <a:prstGeom prst="rect">
            <a:avLst/>
          </a:prstGeom>
        </p:spPr>
      </p:pic>
      <p:sp>
        <p:nvSpPr>
          <p:cNvPr id="8" name="Rectangle 2"/>
          <p:cNvSpPr>
            <a:spLocks noGrp="1" noChangeArrowheads="1"/>
          </p:cNvSpPr>
          <p:nvPr>
            <p:ph type="title"/>
          </p:nvPr>
        </p:nvSpPr>
        <p:spPr>
          <a:xfrm>
            <a:off x="105405" y="562388"/>
            <a:ext cx="8903137" cy="1143000"/>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a:r>
              <a:rPr lang="fa-IR" sz="2400" dirty="0">
                <a:solidFill>
                  <a:srgbClr val="FE8002"/>
                </a:solidFill>
                <a:cs typeface="B Zar" panose="00000400000000000000" pitchFamily="2" charset="-78"/>
              </a:rPr>
              <a:t>فرم درخواست همکاری</a:t>
            </a:r>
            <a:r>
              <a:rPr lang="fa-IR" sz="2400" dirty="0">
                <a:solidFill>
                  <a:srgbClr val="FE8002"/>
                </a:solidFill>
              </a:rPr>
              <a:t> (بخش اول فرم استخدام در سایت) </a:t>
            </a:r>
            <a:r>
              <a:rPr lang="fa-IR" sz="2400" dirty="0">
                <a:solidFill>
                  <a:srgbClr val="FE8002"/>
                </a:solidFill>
                <a:cs typeface="B Zar" panose="00000400000000000000" pitchFamily="2" charset="-78"/>
              </a:rPr>
              <a:t>: </a:t>
            </a:r>
            <a:br>
              <a:rPr lang="fa-IR" sz="2400" dirty="0">
                <a:solidFill>
                  <a:srgbClr val="FE8002"/>
                </a:solidFill>
                <a:cs typeface="B Zar" panose="00000400000000000000" pitchFamily="2" charset="-78"/>
              </a:rPr>
            </a:br>
            <a:r>
              <a:rPr lang="fa-IR" sz="2400" dirty="0">
                <a:solidFill>
                  <a:srgbClr val="FFFF00"/>
                </a:solidFill>
                <a:cs typeface="B Zar" panose="00000400000000000000" pitchFamily="2" charset="-78"/>
              </a:rPr>
              <a:t>این فرم توسط متقاضی درخواست همکاری در سایت پر می شود و در صورت تناسب با درخواست نیرو پر شده در شرکت به فرم  درخواست نیروی مربوطه  متصل می گردد.</a:t>
            </a:r>
            <a:endParaRPr lang="en-US" sz="2400" dirty="0">
              <a:solidFill>
                <a:srgbClr val="FFFF00"/>
              </a:solidFill>
              <a:cs typeface="B Zar" panose="00000400000000000000" pitchFamily="2" charset="-78"/>
            </a:endParaRPr>
          </a:p>
        </p:txBody>
      </p:sp>
      <p:pic>
        <p:nvPicPr>
          <p:cNvPr id="6" name="Content Placeholder 3"/>
          <p:cNvPicPr>
            <a:picLocks noGrp="1" noChangeAspect="1"/>
          </p:cNvPicPr>
          <p:nvPr>
            <p:ph idx="10"/>
          </p:nvPr>
        </p:nvPicPr>
        <p:blipFill>
          <a:blip r:embed="rId4" cstate="print">
            <a:extLst>
              <a:ext uri="{28A0092B-C50C-407E-A947-70E740481C1C}">
                <a14:useLocalDpi xmlns:a14="http://schemas.microsoft.com/office/drawing/2010/main" val="0"/>
              </a:ext>
            </a:extLst>
          </a:blip>
          <a:stretch>
            <a:fillRect/>
          </a:stretch>
        </p:blipFill>
        <p:spPr>
          <a:xfrm>
            <a:off x="35496" y="2204864"/>
            <a:ext cx="9038595" cy="4610083"/>
          </a:xfrm>
        </p:spPr>
      </p:pic>
    </p:spTree>
    <p:extLst>
      <p:ext uri="{BB962C8B-B14F-4D97-AF65-F5344CB8AC3E}">
        <p14:creationId xmlns:p14="http://schemas.microsoft.com/office/powerpoint/2010/main" val="29101791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2961" y="113176"/>
            <a:ext cx="1497680" cy="382010"/>
          </a:xfrm>
          <a:prstGeom prst="rect">
            <a:avLst/>
          </a:prstGeom>
        </p:spPr>
      </p:pic>
      <p:sp>
        <p:nvSpPr>
          <p:cNvPr id="8" name="Rectangle 2"/>
          <p:cNvSpPr>
            <a:spLocks noGrp="1" noChangeArrowheads="1"/>
          </p:cNvSpPr>
          <p:nvPr>
            <p:ph type="title"/>
          </p:nvPr>
        </p:nvSpPr>
        <p:spPr>
          <a:xfrm>
            <a:off x="105405" y="562388"/>
            <a:ext cx="8903137" cy="1143000"/>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a:r>
              <a:rPr lang="fa-IR" sz="2400" dirty="0">
                <a:solidFill>
                  <a:srgbClr val="FE8002"/>
                </a:solidFill>
                <a:cs typeface="B Zar" panose="00000400000000000000" pitchFamily="2" charset="-78"/>
              </a:rPr>
              <a:t>فرم درخواست همکاری</a:t>
            </a:r>
            <a:r>
              <a:rPr lang="fa-IR" sz="2400" dirty="0">
                <a:solidFill>
                  <a:srgbClr val="FE8002"/>
                </a:solidFill>
              </a:rPr>
              <a:t> (بخش دوم فرم استخدام، شرکت) </a:t>
            </a:r>
            <a:r>
              <a:rPr lang="fa-IR" sz="2400" dirty="0">
                <a:solidFill>
                  <a:srgbClr val="FE8002"/>
                </a:solidFill>
                <a:cs typeface="B Zar" panose="00000400000000000000" pitchFamily="2" charset="-78"/>
              </a:rPr>
              <a:t>: </a:t>
            </a:r>
            <a:br>
              <a:rPr lang="fa-IR" sz="2400" dirty="0">
                <a:solidFill>
                  <a:srgbClr val="FE8002"/>
                </a:solidFill>
                <a:cs typeface="B Zar" panose="00000400000000000000" pitchFamily="2" charset="-78"/>
              </a:rPr>
            </a:br>
            <a:r>
              <a:rPr lang="fa-IR" sz="2400" dirty="0">
                <a:solidFill>
                  <a:srgbClr val="FFFF00"/>
                </a:solidFill>
                <a:cs typeface="B Zar" panose="00000400000000000000" pitchFamily="2" charset="-78"/>
              </a:rPr>
              <a:t>این قسمت از فرم درخواست همکاری پس از انتخاب به عنوان رزومه ی مناسب برای فرم درخواست نیروی مربوطه، طی پروسه استخدام متقاضی  در شرکت پر می شود.</a:t>
            </a:r>
            <a:endParaRPr lang="en-US" sz="2400" dirty="0">
              <a:solidFill>
                <a:srgbClr val="FFFF00"/>
              </a:solidFill>
              <a:cs typeface="B Zar" panose="00000400000000000000" pitchFamily="2" charset="-78"/>
            </a:endParaRPr>
          </a:p>
        </p:txBody>
      </p:sp>
      <p:pic>
        <p:nvPicPr>
          <p:cNvPr id="10" name="Content Placeholder 2"/>
          <p:cNvPicPr>
            <a:picLocks noGrp="1" noChangeAspect="1"/>
          </p:cNvPicPr>
          <p:nvPr>
            <p:ph idx="10"/>
          </p:nvPr>
        </p:nvPicPr>
        <p:blipFill>
          <a:blip r:embed="rId4" cstate="print">
            <a:extLst>
              <a:ext uri="{28A0092B-C50C-407E-A947-70E740481C1C}">
                <a14:useLocalDpi xmlns:a14="http://schemas.microsoft.com/office/drawing/2010/main" val="0"/>
              </a:ext>
            </a:extLst>
          </a:blip>
          <a:stretch>
            <a:fillRect/>
          </a:stretch>
        </p:blipFill>
        <p:spPr>
          <a:xfrm>
            <a:off x="105405" y="2276872"/>
            <a:ext cx="8903137" cy="4527341"/>
          </a:xfrm>
        </p:spPr>
      </p:pic>
    </p:spTree>
    <p:extLst>
      <p:ext uri="{BB962C8B-B14F-4D97-AF65-F5344CB8AC3E}">
        <p14:creationId xmlns:p14="http://schemas.microsoft.com/office/powerpoint/2010/main" val="15927853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2961" y="113176"/>
            <a:ext cx="1497680" cy="382010"/>
          </a:xfrm>
          <a:prstGeom prst="rect">
            <a:avLst/>
          </a:prstGeom>
        </p:spPr>
      </p:pic>
      <p:sp>
        <p:nvSpPr>
          <p:cNvPr id="8" name="Rectangle 2"/>
          <p:cNvSpPr>
            <a:spLocks noGrp="1" noChangeArrowheads="1"/>
          </p:cNvSpPr>
          <p:nvPr>
            <p:ph type="title"/>
          </p:nvPr>
        </p:nvSpPr>
        <p:spPr>
          <a:xfrm>
            <a:off x="105405" y="562388"/>
            <a:ext cx="8903137" cy="1143000"/>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a:r>
              <a:rPr lang="fa-IR" sz="2400" dirty="0">
                <a:solidFill>
                  <a:srgbClr val="FE8002"/>
                </a:solidFill>
                <a:cs typeface="B Zar" panose="00000400000000000000" pitchFamily="2" charset="-78"/>
              </a:rPr>
              <a:t>فرم مصاحبه حضوری:</a:t>
            </a:r>
            <a:br>
              <a:rPr lang="fa-IR" sz="2400" dirty="0">
                <a:solidFill>
                  <a:srgbClr val="FE8002"/>
                </a:solidFill>
                <a:cs typeface="B Zar" panose="00000400000000000000" pitchFamily="2" charset="-78"/>
              </a:rPr>
            </a:br>
            <a:r>
              <a:rPr lang="fa-IR" sz="2400" dirty="0">
                <a:solidFill>
                  <a:srgbClr val="FFFF00"/>
                </a:solidFill>
                <a:cs typeface="B Zar" panose="00000400000000000000" pitchFamily="2" charset="-78"/>
              </a:rPr>
              <a:t>این فرم در هنگام مصاحبه با فرد در جلسات مصاحبه پر می شود که آیتم های موجود برای نمره دهی در این فرم براساس سمت مورد نیاز در سازمان و شرح وظایف شغلی تعیین شده است.</a:t>
            </a:r>
            <a:endParaRPr lang="en-US" sz="2400" dirty="0">
              <a:solidFill>
                <a:srgbClr val="FFFF00"/>
              </a:solidFill>
              <a:cs typeface="B Zar" panose="00000400000000000000" pitchFamily="2" charset="-78"/>
            </a:endParaRPr>
          </a:p>
        </p:txBody>
      </p:sp>
      <p:pic>
        <p:nvPicPr>
          <p:cNvPr id="6" name="Content Placeholder 3"/>
          <p:cNvPicPr>
            <a:picLocks noGrp="1" noChangeAspect="1"/>
          </p:cNvPicPr>
          <p:nvPr>
            <p:ph idx="10"/>
          </p:nvPr>
        </p:nvPicPr>
        <p:blipFill>
          <a:blip r:embed="rId4" cstate="print">
            <a:extLst>
              <a:ext uri="{28A0092B-C50C-407E-A947-70E740481C1C}">
                <a14:useLocalDpi xmlns:a14="http://schemas.microsoft.com/office/drawing/2010/main" val="0"/>
              </a:ext>
            </a:extLst>
          </a:blip>
          <a:stretch>
            <a:fillRect/>
          </a:stretch>
        </p:blipFill>
        <p:spPr>
          <a:xfrm>
            <a:off x="105405" y="2132856"/>
            <a:ext cx="8903137" cy="4608512"/>
          </a:xfrm>
        </p:spPr>
      </p:pic>
    </p:spTree>
    <p:extLst>
      <p:ext uri="{BB962C8B-B14F-4D97-AF65-F5344CB8AC3E}">
        <p14:creationId xmlns:p14="http://schemas.microsoft.com/office/powerpoint/2010/main" val="8300822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Content Placeholder 7"/>
          <p:cNvSpPr>
            <a:spLocks noGrp="1"/>
          </p:cNvSpPr>
          <p:nvPr>
            <p:ph idx="1"/>
          </p:nvPr>
        </p:nvSpPr>
        <p:spPr>
          <a:xfrm>
            <a:off x="1475656" y="2137986"/>
            <a:ext cx="6439033" cy="2116832"/>
          </a:xfrm>
        </p:spPr>
        <p:txBody>
          <a:bodyPr/>
          <a:lstStyle/>
          <a:p>
            <a:pPr algn="ctr" rtl="1"/>
            <a:r>
              <a:rPr lang="fa-IR" altLang="en-US" sz="7200" dirty="0">
                <a:solidFill>
                  <a:schemeClr val="tx1"/>
                </a:solidFill>
                <a:cs typeface="B Titr" panose="00000700000000000000" pitchFamily="2" charset="-78"/>
              </a:rPr>
              <a:t>معرفي فرآیند‌ها</a:t>
            </a:r>
            <a:endParaRPr lang="en-US" sz="7200" dirty="0">
              <a:solidFill>
                <a:schemeClr val="tx1"/>
              </a:solidFill>
              <a:cs typeface="B Titr" panose="00000700000000000000" pitchFamily="2" charset="-78"/>
            </a:endParaRPr>
          </a:p>
        </p:txBody>
      </p:sp>
      <p:pic>
        <p:nvPicPr>
          <p:cNvPr id="9" name="Content Placeholder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Tree>
    <p:extLst>
      <p:ext uri="{BB962C8B-B14F-4D97-AF65-F5344CB8AC3E}">
        <p14:creationId xmlns:p14="http://schemas.microsoft.com/office/powerpoint/2010/main" val="331338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8" name="Rectangle 2"/>
          <p:cNvSpPr>
            <a:spLocks noGrp="1" noChangeArrowheads="1"/>
          </p:cNvSpPr>
          <p:nvPr>
            <p:ph type="title"/>
          </p:nvPr>
        </p:nvSpPr>
        <p:spPr>
          <a:xfrm>
            <a:off x="4788024" y="741678"/>
            <a:ext cx="4220518" cy="5063586"/>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a:lnSpc>
                <a:spcPct val="150000"/>
              </a:lnSpc>
            </a:pPr>
            <a:r>
              <a:rPr lang="fa-IR" sz="2400" dirty="0">
                <a:solidFill>
                  <a:srgbClr val="FE8002"/>
                </a:solidFill>
                <a:cs typeface="B Zar" panose="00000400000000000000" pitchFamily="2" charset="-78"/>
              </a:rPr>
              <a:t>فرآیند درخواست همکاری: </a:t>
            </a:r>
            <a:br>
              <a:rPr lang="fa-IR" sz="2400" dirty="0">
                <a:solidFill>
                  <a:srgbClr val="FE8002"/>
                </a:solidFill>
                <a:cs typeface="B Zar" panose="00000400000000000000" pitchFamily="2" charset="-78"/>
              </a:rPr>
            </a:br>
            <a:r>
              <a:rPr lang="fa-IR" sz="2400" dirty="0">
                <a:solidFill>
                  <a:srgbClr val="FFFF00"/>
                </a:solidFill>
                <a:cs typeface="B Zar" panose="00000400000000000000" pitchFamily="2" charset="-78"/>
              </a:rPr>
              <a:t>پس از ارزیابی فرم درخواست نیرو توسط واحد سرمایه انسانی و تایید مدیر عامل با اتصال فرم های درخواست همکاری متناسب با درخواست نیرو، روال گزینش متقاضی در شرکت انجام می شود و در طی مراحل گزینش با پیامک به متقاضی اطلاع رسانی می گردد.</a:t>
            </a:r>
            <a:endParaRPr lang="en-US" sz="2400" dirty="0">
              <a:solidFill>
                <a:srgbClr val="FFFF00"/>
              </a:solidFill>
              <a:cs typeface="B Zar" panose="00000400000000000000" pitchFamily="2" charset="-78"/>
            </a:endParaRPr>
          </a:p>
        </p:txBody>
      </p:sp>
      <p:pic>
        <p:nvPicPr>
          <p:cNvPr id="7" name="Content Placeholder 3"/>
          <p:cNvPicPr>
            <a:picLocks noGrp="1" noChangeAspect="1"/>
          </p:cNvPicPr>
          <p:nvPr>
            <p:ph idx="10"/>
          </p:nvPr>
        </p:nvPicPr>
        <p:blipFill>
          <a:blip r:embed="rId4" cstate="print">
            <a:extLst>
              <a:ext uri="{28A0092B-C50C-407E-A947-70E740481C1C}">
                <a14:useLocalDpi xmlns:a14="http://schemas.microsoft.com/office/drawing/2010/main" val="0"/>
              </a:ext>
            </a:extLst>
          </a:blip>
          <a:stretch>
            <a:fillRect/>
          </a:stretch>
        </p:blipFill>
        <p:spPr>
          <a:xfrm>
            <a:off x="0" y="9456"/>
            <a:ext cx="4644009" cy="6857999"/>
          </a:xfrm>
        </p:spPr>
      </p:pic>
    </p:spTree>
    <p:extLst>
      <p:ext uri="{BB962C8B-B14F-4D97-AF65-F5344CB8AC3E}">
        <p14:creationId xmlns:p14="http://schemas.microsoft.com/office/powerpoint/2010/main" val="15564556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8" name="Rectangle 2"/>
          <p:cNvSpPr>
            <a:spLocks noGrp="1" noChangeArrowheads="1"/>
          </p:cNvSpPr>
          <p:nvPr>
            <p:ph type="title"/>
          </p:nvPr>
        </p:nvSpPr>
        <p:spPr>
          <a:xfrm>
            <a:off x="4788024" y="741678"/>
            <a:ext cx="4274305" cy="5063586"/>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a:lnSpc>
                <a:spcPct val="200000"/>
              </a:lnSpc>
            </a:pPr>
            <a:r>
              <a:rPr lang="fa-IR" sz="2400" dirty="0">
                <a:solidFill>
                  <a:srgbClr val="FE8002"/>
                </a:solidFill>
                <a:cs typeface="B Zar" panose="00000400000000000000" pitchFamily="2" charset="-78"/>
              </a:rPr>
              <a:t>فرآیند مصاحبه حضوری: </a:t>
            </a:r>
            <a:br>
              <a:rPr lang="fa-IR" sz="2400" dirty="0">
                <a:solidFill>
                  <a:srgbClr val="FE8002"/>
                </a:solidFill>
                <a:cs typeface="B Zar" panose="00000400000000000000" pitchFamily="2" charset="-78"/>
              </a:rPr>
            </a:br>
            <a:r>
              <a:rPr lang="fa-IR" sz="2400" dirty="0">
                <a:solidFill>
                  <a:srgbClr val="FFFF00"/>
                </a:solidFill>
                <a:cs typeface="B Zar" panose="00000400000000000000" pitchFamily="2" charset="-78"/>
              </a:rPr>
              <a:t>با توجه به مصاحبات صورت گرفته با فرد متقاضی و نمرات اخذ شده در مصاحبات، تصمیم گیری در مورد تایید یا عدم تایید فرد متقاضی استخدام صورت می گیرد.</a:t>
            </a:r>
            <a:endParaRPr lang="en-US" sz="2400" dirty="0">
              <a:solidFill>
                <a:srgbClr val="FFFF00"/>
              </a:solidFill>
              <a:cs typeface="B Zar" panose="00000400000000000000" pitchFamily="2" charset="-78"/>
            </a:endParaRPr>
          </a:p>
        </p:txBody>
      </p:sp>
      <p:pic>
        <p:nvPicPr>
          <p:cNvPr id="6" name="Content Placeholder 2"/>
          <p:cNvPicPr>
            <a:picLocks noGrp="1" noChangeAspect="1"/>
          </p:cNvPicPr>
          <p:nvPr>
            <p:ph idx="10"/>
          </p:nvPr>
        </p:nvPicPr>
        <p:blipFill>
          <a:blip r:embed="rId4" cstate="print">
            <a:extLst>
              <a:ext uri="{28A0092B-C50C-407E-A947-70E740481C1C}">
                <a14:useLocalDpi xmlns:a14="http://schemas.microsoft.com/office/drawing/2010/main" val="0"/>
              </a:ext>
            </a:extLst>
          </a:blip>
          <a:stretch>
            <a:fillRect/>
          </a:stretch>
        </p:blipFill>
        <p:spPr>
          <a:xfrm>
            <a:off x="35496" y="72008"/>
            <a:ext cx="4644008" cy="6741368"/>
          </a:xfrm>
        </p:spPr>
      </p:pic>
    </p:spTree>
    <p:extLst>
      <p:ext uri="{BB962C8B-B14F-4D97-AF65-F5344CB8AC3E}">
        <p14:creationId xmlns:p14="http://schemas.microsoft.com/office/powerpoint/2010/main" val="7105846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cstate="print">
            <a:extLst>
              <a:ext uri="{BEBA8EAE-BF5A-486C-A8C5-ECC9F3942E4B}">
                <a14:imgProps xmlns:a14="http://schemas.microsoft.com/office/drawing/2010/main">
                  <a14:imgLayer r:embed="rId4">
                    <a14:imgEffect>
                      <a14:artisticBlur radius="41"/>
                    </a14:imgEffect>
                  </a14:imgLayer>
                </a14:imgProps>
              </a:ext>
              <a:ext uri="{28A0092B-C50C-407E-A947-70E740481C1C}">
                <a14:useLocalDpi xmlns:a14="http://schemas.microsoft.com/office/drawing/2010/main" val="0"/>
              </a:ext>
            </a:extLst>
          </a:blip>
          <a:stretch>
            <a:fillRect/>
          </a:stretch>
        </p:blipFill>
        <p:spPr>
          <a:xfrm>
            <a:off x="0" y="14784"/>
            <a:ext cx="9144000" cy="6829568"/>
          </a:xfrm>
        </p:spPr>
      </p:pic>
      <p:sp>
        <p:nvSpPr>
          <p:cNvPr id="2" name="Title 1"/>
          <p:cNvSpPr>
            <a:spLocks noGrp="1"/>
          </p:cNvSpPr>
          <p:nvPr>
            <p:ph type="title"/>
          </p:nvPr>
        </p:nvSpPr>
        <p:spPr>
          <a:xfrm>
            <a:off x="0" y="16778"/>
            <a:ext cx="9144000" cy="1928654"/>
          </a:xfrm>
        </p:spPr>
        <p:txBody>
          <a:bodyPr/>
          <a:lstStyle/>
          <a:p>
            <a:pPr algn="r" rtl="1"/>
            <a:r>
              <a:rPr lang="fa-IR" altLang="en-US" b="0" kern="0" dirty="0">
                <a:latin typeface="Arial Black"/>
                <a:cs typeface="B Titr" panose="00000700000000000000" pitchFamily="2" charset="-78"/>
              </a:rPr>
              <a:t>مزیت خاص این راهكار :</a:t>
            </a:r>
            <a:endParaRPr lang="en-US" dirty="0">
              <a:cs typeface="B Titr" panose="00000700000000000000" pitchFamily="2" charset="-78"/>
            </a:endParaRPr>
          </a:p>
        </p:txBody>
      </p:sp>
      <p:pic>
        <p:nvPicPr>
          <p:cNvPr id="9" name="Content Placeholder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10" name="Content Placeholder 3"/>
          <p:cNvSpPr>
            <a:spLocks noGrp="1"/>
          </p:cNvSpPr>
          <p:nvPr>
            <p:ph idx="10"/>
          </p:nvPr>
        </p:nvSpPr>
        <p:spPr>
          <a:xfrm>
            <a:off x="93786" y="1484784"/>
            <a:ext cx="8945432" cy="5184576"/>
          </a:xfrm>
          <a:solidFill>
            <a:schemeClr val="tx2">
              <a:lumMod val="50000"/>
              <a:alpha val="60000"/>
            </a:schemeClr>
          </a:solidFill>
          <a:ln>
            <a:noFill/>
          </a:ln>
          <a:effectLst>
            <a:glow rad="127000">
              <a:schemeClr val="bg1">
                <a:lumMod val="85000"/>
                <a:alpha val="0"/>
              </a:schemeClr>
            </a:glow>
          </a:effectLst>
        </p:spPr>
        <p:txBody>
          <a:bodyPr/>
          <a:lstStyle/>
          <a:p>
            <a:pPr algn="r" rtl="1"/>
            <a:endParaRPr lang="fa-IR" sz="2800" b="1" dirty="0">
              <a:effectLst/>
              <a:cs typeface="B Mitra" panose="00000400000000000000" pitchFamily="2" charset="-78"/>
            </a:endParaRPr>
          </a:p>
          <a:p>
            <a:pPr marL="460375" indent="-401638" algn="r" rtl="1">
              <a:buSzPct val="120000"/>
            </a:pPr>
            <a:r>
              <a:rPr lang="fa-IR" sz="2700" b="1" dirty="0">
                <a:cs typeface="B Mitra" panose="00000400000000000000" pitchFamily="2" charset="-78"/>
              </a:rPr>
              <a:t>1- ایجاد ارزش افزوده و </a:t>
            </a:r>
            <a:r>
              <a:rPr lang="fa-IR" altLang="en-US" sz="2700" b="1" dirty="0">
                <a:cs typeface="B Mitra" panose="00000400000000000000" pitchFamily="2" charset="-78"/>
              </a:rPr>
              <a:t>تسهیل فرآیند فروش در سازمان</a:t>
            </a:r>
          </a:p>
          <a:p>
            <a:pPr marL="460375" indent="-401638" algn="r" rtl="1">
              <a:buSzPct val="120000"/>
            </a:pPr>
            <a:r>
              <a:rPr lang="fa-IR" altLang="en-US" sz="2700" b="1" dirty="0">
                <a:cs typeface="B Mitra" panose="00000400000000000000" pitchFamily="2" charset="-78"/>
              </a:rPr>
              <a:t>2- افزایش سرعت پاسخ دهی به مشتریان</a:t>
            </a:r>
          </a:p>
          <a:p>
            <a:pPr marL="460375" indent="-401638" algn="r" rtl="1">
              <a:buSzPct val="120000"/>
            </a:pPr>
            <a:r>
              <a:rPr lang="fa-IR" altLang="en-US" sz="2700" b="1" dirty="0">
                <a:cs typeface="B Mitra" panose="00000400000000000000" pitchFamily="2" charset="-78"/>
              </a:rPr>
              <a:t>3- افزایش درآمد و کاهش هزینه های سازمان</a:t>
            </a:r>
          </a:p>
          <a:p>
            <a:pPr marL="460375" indent="-401638" algn="r" rtl="1">
              <a:buSzPct val="120000"/>
            </a:pPr>
            <a:r>
              <a:rPr lang="fa-IR" altLang="en-US" sz="2700" b="1" dirty="0">
                <a:cs typeface="B Mitra" panose="00000400000000000000" pitchFamily="2" charset="-78"/>
              </a:rPr>
              <a:t>4- افزایش بهره وری نیروی انسانی</a:t>
            </a:r>
          </a:p>
          <a:p>
            <a:pPr marL="460375" indent="-401638" algn="r" rtl="1">
              <a:buSzPct val="120000"/>
            </a:pPr>
            <a:r>
              <a:rPr lang="fa-IR" altLang="en-US" sz="2700" b="1" dirty="0">
                <a:cs typeface="B Mitra" panose="00000400000000000000" pitchFamily="2" charset="-78"/>
              </a:rPr>
              <a:t>5- داشتن سیستم یکپارچه تحت وب</a:t>
            </a:r>
          </a:p>
          <a:p>
            <a:pPr marL="460375" indent="-401638" algn="r" rtl="1">
              <a:buSzPct val="120000"/>
            </a:pPr>
            <a:r>
              <a:rPr lang="fa-IR" altLang="en-US" sz="2700" b="1" dirty="0">
                <a:cs typeface="B Mitra" panose="00000400000000000000" pitchFamily="2" charset="-78"/>
              </a:rPr>
              <a:t>6-ایجاد بسترتجزیه و تحلیل اطلاعات درجهت هرم دانش وهوش تجاری </a:t>
            </a:r>
          </a:p>
          <a:p>
            <a:pPr marL="460375" indent="-401638" algn="r" rtl="1">
              <a:buSzPct val="120000"/>
            </a:pPr>
            <a:r>
              <a:rPr lang="fa-IR" altLang="en-US" sz="2700" b="1" dirty="0">
                <a:cs typeface="B Mitra" panose="00000400000000000000" pitchFamily="2" charset="-78"/>
              </a:rPr>
              <a:t>7-دسترسی به اطلاعات طبقه بندی شده در کمترین زمان ممکن</a:t>
            </a:r>
          </a:p>
          <a:p>
            <a:pPr marL="460375" indent="-401638" algn="r" rtl="1">
              <a:buSzPct val="120000"/>
            </a:pPr>
            <a:r>
              <a:rPr lang="fa-IR" altLang="en-US" sz="2700" b="1" dirty="0">
                <a:cs typeface="B Mitra" panose="00000400000000000000" pitchFamily="2" charset="-78"/>
              </a:rPr>
              <a:t>8- حفظ اطلاعات محرمانه</a:t>
            </a:r>
          </a:p>
          <a:p>
            <a:pPr marL="460375" indent="-401638" algn="r" rtl="1">
              <a:buSzPct val="120000"/>
            </a:pPr>
            <a:endParaRPr lang="fa-IR" altLang="en-US" sz="2800" dirty="0">
              <a:cs typeface="B Zar" panose="00000400000000000000" pitchFamily="2" charset="-78"/>
            </a:endParaRPr>
          </a:p>
        </p:txBody>
      </p:sp>
    </p:spTree>
    <p:extLst>
      <p:ext uri="{BB962C8B-B14F-4D97-AF65-F5344CB8AC3E}">
        <p14:creationId xmlns:p14="http://schemas.microsoft.com/office/powerpoint/2010/main" val="1002872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500"/>
                                        <p:tgtEl>
                                          <p:spTgt spid="10">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fade">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fade">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fade">
                                      <p:cBhvr>
                                        <p:cTn id="22" dur="500"/>
                                        <p:tgtEl>
                                          <p:spTgt spid="1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animEffect transition="in" filter="fade">
                                      <p:cBhvr>
                                        <p:cTn id="27" dur="500"/>
                                        <p:tgtEl>
                                          <p:spTgt spid="1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xEl>
                                              <p:pRg st="5" end="5"/>
                                            </p:txEl>
                                          </p:spTgt>
                                        </p:tgtEl>
                                        <p:attrNameLst>
                                          <p:attrName>style.visibility</p:attrName>
                                        </p:attrNameLst>
                                      </p:cBhvr>
                                      <p:to>
                                        <p:strVal val="visible"/>
                                      </p:to>
                                    </p:set>
                                    <p:animEffect transition="in" filter="fade">
                                      <p:cBhvr>
                                        <p:cTn id="32" dur="500"/>
                                        <p:tgtEl>
                                          <p:spTgt spid="1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xEl>
                                              <p:pRg st="6" end="6"/>
                                            </p:txEl>
                                          </p:spTgt>
                                        </p:tgtEl>
                                        <p:attrNameLst>
                                          <p:attrName>style.visibility</p:attrName>
                                        </p:attrNameLst>
                                      </p:cBhvr>
                                      <p:to>
                                        <p:strVal val="visible"/>
                                      </p:to>
                                    </p:set>
                                    <p:animEffect transition="in" filter="fade">
                                      <p:cBhvr>
                                        <p:cTn id="37" dur="500"/>
                                        <p:tgtEl>
                                          <p:spTgt spid="10">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xEl>
                                              <p:pRg st="7" end="7"/>
                                            </p:txEl>
                                          </p:spTgt>
                                        </p:tgtEl>
                                        <p:attrNameLst>
                                          <p:attrName>style.visibility</p:attrName>
                                        </p:attrNameLst>
                                      </p:cBhvr>
                                      <p:to>
                                        <p:strVal val="visible"/>
                                      </p:to>
                                    </p:set>
                                    <p:animEffect transition="in" filter="fade">
                                      <p:cBhvr>
                                        <p:cTn id="42" dur="500"/>
                                        <p:tgtEl>
                                          <p:spTgt spid="10">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0">
                                            <p:txEl>
                                              <p:pRg st="8" end="8"/>
                                            </p:txEl>
                                          </p:spTgt>
                                        </p:tgtEl>
                                        <p:attrNameLst>
                                          <p:attrName>style.visibility</p:attrName>
                                        </p:attrNameLst>
                                      </p:cBhvr>
                                      <p:to>
                                        <p:strVal val="visible"/>
                                      </p:to>
                                    </p:set>
                                    <p:animEffect transition="in" filter="fade">
                                      <p:cBhvr>
                                        <p:cTn id="47" dur="500"/>
                                        <p:tgtEl>
                                          <p:spTgt spid="1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artisticBlur radius="3"/>
                    </a14:imgEffect>
                  </a14:imgLayer>
                </a14:imgProps>
              </a:ext>
              <a:ext uri="{28A0092B-C50C-407E-A947-70E740481C1C}">
                <a14:useLocalDpi xmlns:a14="http://schemas.microsoft.com/office/drawing/2010/main" val="0"/>
              </a:ext>
            </a:extLst>
          </a:blip>
          <a:stretch>
            <a:fillRect/>
          </a:stretch>
        </p:blipFill>
        <p:spPr>
          <a:xfrm>
            <a:off x="0" y="0"/>
            <a:ext cx="9144000" cy="7096679"/>
          </a:xfrm>
          <a:prstGeom prst="rect">
            <a:avLst/>
          </a:prstGeom>
        </p:spPr>
      </p:pic>
      <p:sp>
        <p:nvSpPr>
          <p:cNvPr id="8" name="Content Placeholder 7"/>
          <p:cNvSpPr>
            <a:spLocks noGrp="1"/>
          </p:cNvSpPr>
          <p:nvPr>
            <p:ph idx="1"/>
          </p:nvPr>
        </p:nvSpPr>
        <p:spPr>
          <a:xfrm>
            <a:off x="1056788" y="2451656"/>
            <a:ext cx="6439033" cy="2116832"/>
          </a:xfrm>
        </p:spPr>
        <p:txBody>
          <a:bodyPr/>
          <a:lstStyle/>
          <a:p>
            <a:pPr algn="ctr" rtl="1"/>
            <a:r>
              <a:rPr lang="fa-IR" altLang="en-US" sz="7200" dirty="0">
                <a:solidFill>
                  <a:schemeClr val="tx1"/>
                </a:solidFill>
                <a:cs typeface="B Titr" panose="00000700000000000000" pitchFamily="2" charset="-78"/>
              </a:rPr>
              <a:t>معرفي گزارشات</a:t>
            </a:r>
            <a:endParaRPr lang="en-US" sz="7200" dirty="0">
              <a:solidFill>
                <a:schemeClr val="tx1"/>
              </a:solidFill>
              <a:cs typeface="B Titr" panose="00000700000000000000" pitchFamily="2" charset="-78"/>
            </a:endParaRPr>
          </a:p>
        </p:txBody>
      </p:sp>
      <p:pic>
        <p:nvPicPr>
          <p:cNvPr id="9" name="Content Placeholder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Tree>
    <p:extLst>
      <p:ext uri="{BB962C8B-B14F-4D97-AF65-F5344CB8AC3E}">
        <p14:creationId xmlns:p14="http://schemas.microsoft.com/office/powerpoint/2010/main" val="3967213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8" name="Rectangle 2"/>
          <p:cNvSpPr>
            <a:spLocks noGrp="1" noChangeArrowheads="1"/>
          </p:cNvSpPr>
          <p:nvPr>
            <p:ph type="title"/>
          </p:nvPr>
        </p:nvSpPr>
        <p:spPr>
          <a:xfrm>
            <a:off x="251520" y="741678"/>
            <a:ext cx="8757022" cy="1468590"/>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a:r>
              <a:rPr lang="fa-IR" sz="2400" dirty="0">
                <a:solidFill>
                  <a:srgbClr val="FE8002"/>
                </a:solidFill>
                <a:cs typeface="B Zar" panose="00000400000000000000" pitchFamily="2" charset="-78"/>
              </a:rPr>
              <a:t>داشبورد درخواست نیرو: </a:t>
            </a:r>
            <a:br>
              <a:rPr lang="fa-IR" sz="2400" dirty="0">
                <a:solidFill>
                  <a:srgbClr val="FE8002"/>
                </a:solidFill>
                <a:cs typeface="B Zar" panose="00000400000000000000" pitchFamily="2" charset="-78"/>
              </a:rPr>
            </a:br>
            <a:r>
              <a:rPr lang="fa-IR" sz="2400" dirty="0">
                <a:solidFill>
                  <a:srgbClr val="FFFF00"/>
                </a:solidFill>
                <a:cs typeface="B Zar" panose="00000400000000000000" pitchFamily="2" charset="-78"/>
              </a:rPr>
              <a:t>در این داشبورد می توان تمام درخواست همکاری را در مراحل مختلف گزینش مانتیور کرد .</a:t>
            </a:r>
            <a:endParaRPr lang="en-US" sz="2400" dirty="0">
              <a:solidFill>
                <a:srgbClr val="FFFF00"/>
              </a:solidFill>
              <a:cs typeface="B Zar" panose="00000400000000000000" pitchFamily="2" charset="-78"/>
            </a:endParaRPr>
          </a:p>
        </p:txBody>
      </p:sp>
      <p:pic>
        <p:nvPicPr>
          <p:cNvPr id="5" name="Content Placeholder 4"/>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71716" y="2189887"/>
            <a:ext cx="9008541" cy="4650183"/>
          </a:xfrm>
        </p:spPr>
      </p:pic>
    </p:spTree>
    <p:extLst>
      <p:ext uri="{BB962C8B-B14F-4D97-AF65-F5344CB8AC3E}">
        <p14:creationId xmlns:p14="http://schemas.microsoft.com/office/powerpoint/2010/main" val="18338239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Content Placeholder 5"/>
          <p:cNvSpPr>
            <a:spLocks noGrp="1"/>
          </p:cNvSpPr>
          <p:nvPr>
            <p:ph idx="1"/>
          </p:nvPr>
        </p:nvSpPr>
        <p:spPr>
          <a:xfrm>
            <a:off x="400048" y="404664"/>
            <a:ext cx="8507288" cy="936104"/>
          </a:xfrm>
        </p:spPr>
        <p:txBody>
          <a:bodyPr/>
          <a:lstStyle/>
          <a:p>
            <a:pPr algn="ctr" rtl="1"/>
            <a:r>
              <a:rPr lang="fa-IR" sz="6000" dirty="0">
                <a:solidFill>
                  <a:srgbClr val="0070C0"/>
                </a:solidFill>
                <a:cs typeface="B Titr" panose="00000700000000000000" pitchFamily="2" charset="-78"/>
              </a:rPr>
              <a:t>با تشکر از توجه شما</a:t>
            </a:r>
            <a:endParaRPr lang="en-US" sz="6000" dirty="0">
              <a:solidFill>
                <a:srgbClr val="0070C0"/>
              </a:solidFill>
              <a:cs typeface="B Titr" panose="00000700000000000000" pitchFamily="2" charset="-78"/>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867423">
            <a:off x="5392745" y="5091817"/>
            <a:ext cx="3338292" cy="1276406"/>
          </a:xfrm>
          <a:prstGeom prst="rect">
            <a:avLst/>
          </a:prstGeom>
        </p:spPr>
      </p:pic>
    </p:spTree>
    <p:extLst>
      <p:ext uri="{BB962C8B-B14F-4D97-AF65-F5344CB8AC3E}">
        <p14:creationId xmlns:p14="http://schemas.microsoft.com/office/powerpoint/2010/main" val="228531054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500"/>
                                        <p:tgtEl>
                                          <p:spTgt spid="2"/>
                                        </p:tgtEl>
                                      </p:cBhvr>
                                    </p:animEffect>
                                  </p:childTnLst>
                                </p:cTn>
                              </p:par>
                              <p:par>
                                <p:cTn id="8" presetID="2" presetClass="entr" presetSubtype="4" fill="hold" grpId="0" nodeType="withEffect">
                                  <p:stCondLst>
                                    <p:cond delay="1000"/>
                                  </p:stCondLst>
                                  <p:childTnLst>
                                    <p:set>
                                      <p:cBhvr>
                                        <p:cTn id="9" dur="1" fill="hold">
                                          <p:stCondLst>
                                            <p:cond delay="0"/>
                                          </p:stCondLst>
                                        </p:cTn>
                                        <p:tgtEl>
                                          <p:spTgt spid="6">
                                            <p:txEl>
                                              <p:pRg st="0" end="0"/>
                                            </p:txEl>
                                          </p:spTgt>
                                        </p:tgtEl>
                                        <p:attrNameLst>
                                          <p:attrName>style.visibility</p:attrName>
                                        </p:attrNameLst>
                                      </p:cBhvr>
                                      <p:to>
                                        <p:strVal val="visible"/>
                                      </p:to>
                                    </p:set>
                                    <p:anim calcmode="lin" valueType="num">
                                      <p:cBhvr additive="base">
                                        <p:cTn id="10" dur="1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1" dur="1500" fill="hold"/>
                                        <p:tgtEl>
                                          <p:spTgt spid="6">
                                            <p:txEl>
                                              <p:pRg st="0" end="0"/>
                                            </p:txEl>
                                          </p:spTgt>
                                        </p:tgtEl>
                                        <p:attrNameLst>
                                          <p:attrName>ppt_y</p:attrName>
                                        </p:attrNameLst>
                                      </p:cBhvr>
                                      <p:tavLst>
                                        <p:tav tm="0">
                                          <p:val>
                                            <p:strVal val="1+#ppt_h/2"/>
                                          </p:val>
                                        </p:tav>
                                        <p:tav tm="100000">
                                          <p:val>
                                            <p:strVal val="#ppt_y"/>
                                          </p:val>
                                        </p:tav>
                                      </p:tavLst>
                                    </p:anim>
                                  </p:childTnLst>
                                </p:cTn>
                              </p:par>
                              <p:par>
                                <p:cTn id="12" presetID="22" presetClass="entr" presetSubtype="4" fill="hold" nodeType="withEffect">
                                  <p:stCondLst>
                                    <p:cond delay="100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2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artisticBlur radius="15"/>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Content Placeholder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8" name="Rectangle 2"/>
          <p:cNvSpPr>
            <a:spLocks noGrp="1" noChangeArrowheads="1"/>
          </p:cNvSpPr>
          <p:nvPr>
            <p:ph type="title"/>
          </p:nvPr>
        </p:nvSpPr>
        <p:spPr>
          <a:xfrm>
            <a:off x="107504" y="1556792"/>
            <a:ext cx="8903137" cy="3312368"/>
          </a:xfrm>
          <a:noFill/>
          <a:ln>
            <a:noFill/>
          </a:ln>
          <a:effectLst>
            <a:outerShdw blurRad="50800" dist="38100" dir="2700000" algn="tl" rotWithShape="0">
              <a:prstClr val="black"/>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rtl="1">
              <a:lnSpc>
                <a:spcPct val="300000"/>
              </a:lnSpc>
              <a:spcBef>
                <a:spcPts val="7200"/>
              </a:spcBef>
            </a:pPr>
            <a:r>
              <a:rPr lang="fa-IR" altLang="en-US" sz="6600" dirty="0">
                <a:solidFill>
                  <a:schemeClr val="tx1"/>
                </a:solidFill>
                <a:cs typeface="B Titr" panose="00000700000000000000" pitchFamily="2" charset="-78"/>
              </a:rPr>
              <a:t>1- فرآیند فروش</a:t>
            </a:r>
            <a:endParaRPr lang="en-US" altLang="en-US" sz="6600" dirty="0">
              <a:solidFill>
                <a:schemeClr val="tx1"/>
              </a:solidFill>
              <a:cs typeface="B Titr" panose="00000700000000000000" pitchFamily="2" charset="-78"/>
            </a:endParaRPr>
          </a:p>
        </p:txBody>
      </p:sp>
    </p:spTree>
    <p:extLst>
      <p:ext uri="{BB962C8B-B14F-4D97-AF65-F5344CB8AC3E}">
        <p14:creationId xmlns:p14="http://schemas.microsoft.com/office/powerpoint/2010/main" val="17430627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12"/>
          <p:cNvPicPr>
            <a:picLocks noGrp="1" noChangeAspect="1"/>
          </p:cNvPicPr>
          <p:nvPr>
            <p:ph idx="1"/>
          </p:nvPr>
        </p:nvPicPr>
        <p:blipFill>
          <a:blip r:embed="rId3" cstate="print">
            <a:extLst>
              <a:ext uri="{BEBA8EAE-BF5A-486C-A8C5-ECC9F3942E4B}">
                <a14:imgProps xmlns:a14="http://schemas.microsoft.com/office/drawing/2010/main">
                  <a14:imgLayer r:embed="rId4">
                    <a14:imgEffect>
                      <a14:artisticBlur radius="2"/>
                    </a14:imgEffect>
                  </a14:imgLayer>
                </a14:imgProps>
              </a:ext>
              <a:ext uri="{28A0092B-C50C-407E-A947-70E740481C1C}">
                <a14:useLocalDpi xmlns:a14="http://schemas.microsoft.com/office/drawing/2010/main" val="0"/>
              </a:ext>
            </a:extLst>
          </a:blip>
          <a:stretch>
            <a:fillRect/>
          </a:stretch>
        </p:blipFill>
        <p:spPr>
          <a:xfrm>
            <a:off x="0" y="0"/>
            <a:ext cx="9144000" cy="6858000"/>
          </a:xfrm>
        </p:spPr>
      </p:pic>
      <p:sp>
        <p:nvSpPr>
          <p:cNvPr id="8" name="Content Placeholder 7"/>
          <p:cNvSpPr>
            <a:spLocks noGrp="1"/>
          </p:cNvSpPr>
          <p:nvPr>
            <p:ph idx="1"/>
          </p:nvPr>
        </p:nvSpPr>
        <p:spPr>
          <a:xfrm>
            <a:off x="1475656" y="2780928"/>
            <a:ext cx="6439033" cy="2116832"/>
          </a:xfrm>
        </p:spPr>
        <p:txBody>
          <a:bodyPr/>
          <a:lstStyle/>
          <a:p>
            <a:pPr algn="ctr" rtl="1"/>
            <a:r>
              <a:rPr lang="fa-IR" altLang="en-US" sz="7200" dirty="0">
                <a:solidFill>
                  <a:schemeClr val="tx1"/>
                </a:solidFill>
                <a:cs typeface="B Titr" panose="00000700000000000000" pitchFamily="2" charset="-78"/>
              </a:rPr>
              <a:t>معرفي فرم‌ها</a:t>
            </a:r>
            <a:endParaRPr lang="en-US" sz="7200" dirty="0">
              <a:solidFill>
                <a:schemeClr val="tx1"/>
              </a:solidFill>
              <a:cs typeface="B Titr" panose="00000700000000000000" pitchFamily="2" charset="-78"/>
            </a:endParaRPr>
          </a:p>
        </p:txBody>
      </p:sp>
      <p:pic>
        <p:nvPicPr>
          <p:cNvPr id="9" name="Content Placeholder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Tree>
    <p:extLst>
      <p:ext uri="{BB962C8B-B14F-4D97-AF65-F5344CB8AC3E}">
        <p14:creationId xmlns:p14="http://schemas.microsoft.com/office/powerpoint/2010/main" val="3898527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a:extLst>
              <a:ext uri="{FF2B5EF4-FFF2-40B4-BE49-F238E27FC236}">
                <a16:creationId xmlns:a16="http://schemas.microsoft.com/office/drawing/2014/main" id="{90B8C27E-E158-49EB-9422-990ACE11405A}"/>
              </a:ext>
            </a:extLst>
          </p:cNvPr>
          <p:cNvPicPr>
            <a:picLocks noGrp="1" noChangeAspect="1"/>
          </p:cNvPicPr>
          <p:nvPr>
            <p:ph idx="1"/>
          </p:nvPr>
        </p:nvPicPr>
        <p:blipFill>
          <a:blip r:embed="rId3" cstate="print">
            <a:extLst>
              <a:ext uri="{BEBA8EAE-BF5A-486C-A8C5-ECC9F3942E4B}">
                <a14:imgProps xmlns:a14="http://schemas.microsoft.com/office/drawing/2010/main">
                  <a14:imgLayer r:embed="rId4">
                    <a14:imgEffect>
                      <a14:artisticBlur radius="18"/>
                    </a14:imgEffect>
                  </a14:imgLayer>
                </a14:imgProps>
              </a:ext>
              <a:ext uri="{28A0092B-C50C-407E-A947-70E740481C1C}">
                <a14:useLocalDpi xmlns:a14="http://schemas.microsoft.com/office/drawing/2010/main" val="0"/>
              </a:ext>
            </a:extLst>
          </a:blip>
          <a:stretch>
            <a:fillRect/>
          </a:stretch>
        </p:blipFill>
        <p:spPr>
          <a:xfrm>
            <a:off x="4828080" y="-9759"/>
            <a:ext cx="4315920" cy="8462670"/>
          </a:xfrm>
        </p:spPr>
      </p:pic>
      <p:pic>
        <p:nvPicPr>
          <p:cNvPr id="9" name="Content Placeholder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pic>
        <p:nvPicPr>
          <p:cNvPr id="5" name="Picture 4">
            <a:extLst>
              <a:ext uri="{FF2B5EF4-FFF2-40B4-BE49-F238E27FC236}">
                <a16:creationId xmlns:a16="http://schemas.microsoft.com/office/drawing/2014/main" id="{AE5EC8F1-1BDB-4502-884A-432D96C69133}"/>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Blur radius="18"/>
                    </a14:imgEffect>
                  </a14:imgLayer>
                </a14:imgProps>
              </a:ext>
              <a:ext uri="{28A0092B-C50C-407E-A947-70E740481C1C}">
                <a14:useLocalDpi xmlns:a14="http://schemas.microsoft.com/office/drawing/2010/main" val="0"/>
              </a:ext>
            </a:extLst>
          </a:blip>
          <a:stretch>
            <a:fillRect/>
          </a:stretch>
        </p:blipFill>
        <p:spPr>
          <a:xfrm>
            <a:off x="0" y="-2112725"/>
            <a:ext cx="4828080" cy="9466897"/>
          </a:xfrm>
          <a:prstGeom prst="rect">
            <a:avLst/>
          </a:prstGeom>
        </p:spPr>
      </p:pic>
      <p:sp>
        <p:nvSpPr>
          <p:cNvPr id="6" name="Arrow: Down 5">
            <a:extLst>
              <a:ext uri="{FF2B5EF4-FFF2-40B4-BE49-F238E27FC236}">
                <a16:creationId xmlns:a16="http://schemas.microsoft.com/office/drawing/2014/main" id="{D3A20A31-9DF7-449D-8FDC-B9446EB5445F}"/>
              </a:ext>
            </a:extLst>
          </p:cNvPr>
          <p:cNvSpPr/>
          <p:nvPr/>
        </p:nvSpPr>
        <p:spPr>
          <a:xfrm>
            <a:off x="6928643" y="6093296"/>
            <a:ext cx="492689" cy="6754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Arrow: Down 10">
            <a:extLst>
              <a:ext uri="{FF2B5EF4-FFF2-40B4-BE49-F238E27FC236}">
                <a16:creationId xmlns:a16="http://schemas.microsoft.com/office/drawing/2014/main" id="{7B5D964B-6E05-41E5-82DD-20F2966B1BEC}"/>
              </a:ext>
            </a:extLst>
          </p:cNvPr>
          <p:cNvSpPr/>
          <p:nvPr/>
        </p:nvSpPr>
        <p:spPr>
          <a:xfrm rot="10800000">
            <a:off x="1896854" y="429684"/>
            <a:ext cx="492689" cy="6754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Content Placeholder 3"/>
          <p:cNvSpPr>
            <a:spLocks noGrp="1"/>
          </p:cNvSpPr>
          <p:nvPr>
            <p:ph idx="10"/>
          </p:nvPr>
        </p:nvSpPr>
        <p:spPr>
          <a:xfrm>
            <a:off x="498376" y="1715108"/>
            <a:ext cx="8147248" cy="4608512"/>
          </a:xfrm>
          <a:noFill/>
          <a:ln>
            <a:noFill/>
          </a:ln>
          <a:effectLst>
            <a:glow rad="127000">
              <a:schemeClr val="bg1">
                <a:lumMod val="85000"/>
                <a:alpha val="0"/>
              </a:schemeClr>
            </a:glow>
          </a:effectLst>
        </p:spPr>
        <p:txBody>
          <a:bodyPr/>
          <a:lstStyle/>
          <a:p>
            <a:pPr algn="r" rtl="1"/>
            <a:endParaRPr lang="fa-IR" sz="2800" b="1" dirty="0">
              <a:effectLst/>
              <a:cs typeface="B Mitra" panose="00000400000000000000" pitchFamily="2" charset="-78"/>
            </a:endParaRPr>
          </a:p>
          <a:p>
            <a:pPr marL="460375" indent="-401638" algn="r" rtl="1">
              <a:buSzPct val="120000"/>
            </a:pPr>
            <a:r>
              <a:rPr lang="fa-IR" sz="3600" b="1" dirty="0">
                <a:solidFill>
                  <a:schemeClr val="tx1"/>
                </a:solidFill>
                <a:cs typeface="B Titr" panose="00000700000000000000" pitchFamily="2" charset="-78"/>
              </a:rPr>
              <a:t>فرم استعلام – مناقصه :</a:t>
            </a:r>
          </a:p>
          <a:p>
            <a:pPr marL="460375" indent="-401638" algn="r" rtl="1">
              <a:buSzPct val="120000"/>
            </a:pPr>
            <a:r>
              <a:rPr lang="fa-IR" altLang="en-US" sz="3600" b="1" dirty="0">
                <a:solidFill>
                  <a:schemeClr val="tx1"/>
                </a:solidFill>
                <a:cs typeface="B Mitra" panose="00000400000000000000" pitchFamily="2" charset="-78"/>
              </a:rPr>
              <a:t>  </a:t>
            </a:r>
            <a:r>
              <a:rPr lang="fa-IR" sz="3600" dirty="0">
                <a:solidFill>
                  <a:schemeClr val="tx1"/>
                </a:solidFill>
                <a:cs typeface="B Zar" panose="00000400000000000000" pitchFamily="2" charset="-78"/>
              </a:rPr>
              <a:t>جهت ثبت درخواست دریافت شده از مشتری چه </a:t>
            </a:r>
          </a:p>
          <a:p>
            <a:pPr marL="460375" indent="-401638" algn="r" rtl="1">
              <a:buSzPct val="120000"/>
            </a:pPr>
            <a:r>
              <a:rPr lang="fa-IR" sz="3600" dirty="0">
                <a:solidFill>
                  <a:schemeClr val="tx1"/>
                </a:solidFill>
                <a:cs typeface="B Zar" panose="00000400000000000000" pitchFamily="2" charset="-78"/>
              </a:rPr>
              <a:t>   بصورت کتبی، چه شفاهی و حتی مناقصه</a:t>
            </a:r>
          </a:p>
          <a:p>
            <a:pPr marL="460375" indent="-401638" algn="r" rtl="1">
              <a:buSzPct val="120000"/>
            </a:pPr>
            <a:endParaRPr lang="fa-IR" altLang="en-US" sz="2800" dirty="0">
              <a:cs typeface="B Zar" panose="00000400000000000000" pitchFamily="2" charset="-78"/>
            </a:endParaRPr>
          </a:p>
        </p:txBody>
      </p:sp>
    </p:spTree>
    <p:extLst>
      <p:ext uri="{BB962C8B-B14F-4D97-AF65-F5344CB8AC3E}">
        <p14:creationId xmlns:p14="http://schemas.microsoft.com/office/powerpoint/2010/main" val="383576637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500"/>
                                        <p:tgtEl>
                                          <p:spTgt spid="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fade">
                                      <p:cBhvr>
                                        <p:cTn id="17"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2961" y="238679"/>
            <a:ext cx="1497680" cy="382010"/>
          </a:xfrm>
          <a:prstGeom prst="rect">
            <a:avLst/>
          </a:prstGeom>
        </p:spPr>
      </p:pic>
      <p:sp>
        <p:nvSpPr>
          <p:cNvPr id="10" name="Content Placeholder 3"/>
          <p:cNvSpPr>
            <a:spLocks noGrp="1"/>
          </p:cNvSpPr>
          <p:nvPr>
            <p:ph idx="10"/>
          </p:nvPr>
        </p:nvSpPr>
        <p:spPr>
          <a:xfrm>
            <a:off x="5436096" y="764704"/>
            <a:ext cx="3732485" cy="5904656"/>
          </a:xfrm>
          <a:noFill/>
          <a:ln>
            <a:noFill/>
          </a:ln>
          <a:effectLst>
            <a:glow rad="127000">
              <a:schemeClr val="bg1">
                <a:lumMod val="85000"/>
                <a:alpha val="0"/>
              </a:schemeClr>
            </a:glow>
          </a:effectLst>
        </p:spPr>
        <p:txBody>
          <a:bodyPr/>
          <a:lstStyle/>
          <a:p>
            <a:pPr algn="r" rtl="1"/>
            <a:endParaRPr lang="fa-IR" sz="2800" b="1" dirty="0">
              <a:effectLst/>
              <a:cs typeface="B Mitra" panose="00000400000000000000" pitchFamily="2" charset="-78"/>
            </a:endParaRPr>
          </a:p>
          <a:p>
            <a:pPr marL="460375" indent="-401638" algn="r" rtl="1">
              <a:buSzPct val="120000"/>
            </a:pPr>
            <a:r>
              <a:rPr lang="fa-IR" sz="3600" b="1" dirty="0">
                <a:solidFill>
                  <a:srgbClr val="FE8002"/>
                </a:solidFill>
                <a:cs typeface="B Mitra" panose="00000400000000000000" pitchFamily="2" charset="-78"/>
              </a:rPr>
              <a:t>فرم پیش فاکتور:</a:t>
            </a:r>
          </a:p>
          <a:p>
            <a:pPr marL="460375" indent="-401638" algn="r" rtl="1">
              <a:buSzPct val="120000"/>
            </a:pPr>
            <a:r>
              <a:rPr lang="fa-IR" altLang="en-US" sz="3600" b="1" dirty="0">
                <a:solidFill>
                  <a:srgbClr val="FCB504"/>
                </a:solidFill>
                <a:cs typeface="B Mitra" panose="00000400000000000000" pitchFamily="2" charset="-78"/>
              </a:rPr>
              <a:t> </a:t>
            </a:r>
          </a:p>
          <a:p>
            <a:pPr marL="460375" indent="-401638" algn="r" rtl="1">
              <a:buSzPct val="120000"/>
            </a:pPr>
            <a:r>
              <a:rPr lang="fa-IR" sz="3600" dirty="0">
                <a:solidFill>
                  <a:srgbClr val="FCB504"/>
                </a:solidFill>
                <a:cs typeface="B Zar" panose="00000400000000000000" pitchFamily="2" charset="-78"/>
              </a:rPr>
              <a:t>در پاسخ به درخواست مشتری، این فرم</a:t>
            </a:r>
          </a:p>
          <a:p>
            <a:pPr marL="460375" indent="-401638" algn="r" rtl="1">
              <a:buSzPct val="120000"/>
            </a:pPr>
            <a:r>
              <a:rPr lang="fa-IR" sz="3600" dirty="0">
                <a:solidFill>
                  <a:srgbClr val="FCB504"/>
                </a:solidFill>
                <a:cs typeface="B Zar" panose="00000400000000000000" pitchFamily="2" charset="-78"/>
              </a:rPr>
              <a:t>   برای مشتری ارسال </a:t>
            </a:r>
          </a:p>
          <a:p>
            <a:pPr marL="460375" indent="-401638" algn="r" rtl="1">
              <a:buSzPct val="120000"/>
            </a:pPr>
            <a:r>
              <a:rPr lang="fa-IR" sz="3600" dirty="0">
                <a:solidFill>
                  <a:srgbClr val="FCB504"/>
                </a:solidFill>
                <a:cs typeface="B Zar" panose="00000400000000000000" pitchFamily="2" charset="-78"/>
              </a:rPr>
              <a:t>    می گردد.</a:t>
            </a:r>
          </a:p>
          <a:p>
            <a:pPr marL="460375" indent="-401638" algn="r" rtl="1">
              <a:buSzPct val="120000"/>
            </a:pPr>
            <a:endParaRPr lang="fa-IR" altLang="en-US" sz="2800" dirty="0">
              <a:cs typeface="B Zar" panose="00000400000000000000" pitchFamily="2" charset="-78"/>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5868144" cy="7749480"/>
          </a:xfrm>
          <a:prstGeom prst="rect">
            <a:avLst/>
          </a:prstGeom>
        </p:spPr>
      </p:pic>
    </p:spTree>
    <p:extLst>
      <p:ext uri="{BB962C8B-B14F-4D97-AF65-F5344CB8AC3E}">
        <p14:creationId xmlns:p14="http://schemas.microsoft.com/office/powerpoint/2010/main" val="1739920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fade">
                                      <p:cBhvr>
                                        <p:cTn id="7" dur="5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fade">
                                      <p:cBhvr>
                                        <p:cTn id="12" dur="500"/>
                                        <p:tgtEl>
                                          <p:spTgt spid="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xEl>
                                              <p:pRg st="3" end="3"/>
                                            </p:txEl>
                                          </p:spTgt>
                                        </p:tgtEl>
                                        <p:attrNameLst>
                                          <p:attrName>style.visibility</p:attrName>
                                        </p:attrNameLst>
                                      </p:cBhvr>
                                      <p:to>
                                        <p:strVal val="visible"/>
                                      </p:to>
                                    </p:set>
                                    <p:animEffect transition="in" filter="fade">
                                      <p:cBhvr>
                                        <p:cTn id="17" dur="500"/>
                                        <p:tgtEl>
                                          <p:spTgt spid="1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xEl>
                                              <p:pRg st="4" end="4"/>
                                            </p:txEl>
                                          </p:spTgt>
                                        </p:tgtEl>
                                        <p:attrNameLst>
                                          <p:attrName>style.visibility</p:attrName>
                                        </p:attrNameLst>
                                      </p:cBhvr>
                                      <p:to>
                                        <p:strVal val="visible"/>
                                      </p:to>
                                    </p:set>
                                    <p:animEffect transition="in" filter="fade">
                                      <p:cBhvr>
                                        <p:cTn id="22" dur="500"/>
                                        <p:tgtEl>
                                          <p:spTgt spid="10">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xEl>
                                              <p:pRg st="5" end="5"/>
                                            </p:txEl>
                                          </p:spTgt>
                                        </p:tgtEl>
                                        <p:attrNameLst>
                                          <p:attrName>style.visibility</p:attrName>
                                        </p:attrNameLst>
                                      </p:cBhvr>
                                      <p:to>
                                        <p:strVal val="visible"/>
                                      </p:to>
                                    </p:set>
                                    <p:animEffect transition="in" filter="fade">
                                      <p:cBhvr>
                                        <p:cTn id="27" dur="500"/>
                                        <p:tgtEl>
                                          <p:spTgt spid="10">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circle(in)">
                                      <p:cBhvr>
                                        <p:cTn id="3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9091</TotalTime>
  <Words>819</Words>
  <Application>Microsoft Office PowerPoint</Application>
  <PresentationFormat>On-screen Show (4:3)</PresentationFormat>
  <Paragraphs>185</Paragraphs>
  <Slides>52</Slides>
  <Notes>42</Notes>
  <HiddenSlides>0</HiddenSlides>
  <MMClips>1</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52</vt:i4>
      </vt:variant>
    </vt:vector>
  </HeadingPairs>
  <TitlesOfParts>
    <vt:vector size="58" baseType="lpstr">
      <vt:lpstr>맑은 고딕</vt:lpstr>
      <vt:lpstr>Arial</vt:lpstr>
      <vt:lpstr>Arial Black</vt:lpstr>
      <vt:lpstr>Calibri</vt:lpstr>
      <vt:lpstr>Office Theme</vt:lpstr>
      <vt:lpstr>Custom Design</vt:lpstr>
      <vt:lpstr>PowerPoint Presentation</vt:lpstr>
      <vt:lpstr>PowerPoint Presentation</vt:lpstr>
      <vt:lpstr>عنوان راه‌كارارائه شده:</vt:lpstr>
      <vt:lpstr>PowerPoint Presentation</vt:lpstr>
      <vt:lpstr>مزیت خاص این راهكار :</vt:lpstr>
      <vt:lpstr>1- فرآیند فروش</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يكپارچه‌سازي و ارتباطات با ديگر نرم‌افزارها</vt:lpstr>
      <vt:lpstr>ما توانسته ایم نرم افزار فرزین را با سایر نرم افزارها جهت رسیدن به مقاصد  خود ارتباط دهیم، برای مثال ارسال اسناد خود بصورت اتوماتیک در نرم افزار  حسابداری نوآوران، نمایش یکسری گزارشات خیلی خاص و نمودارهای  مدیریتی در نرم افزار کلیک ویو، استفاده از اپلیکیشن موبایل جهت دریافت  اطلاعات در هر زمان و مکان و .... </vt:lpstr>
      <vt:lpstr>داشبوردهای مدیریتی</vt:lpstr>
      <vt:lpstr>داشبورد مدیرعامل: این داشبورد جهت استفاده سریع و بدون اتلاف وقت اضافی مدیرعامل ، ایجاد   شده است و درآن لینک به گزارشات مهم سازمانی وجود دارد .</vt:lpstr>
      <vt:lpstr>داشبورد خرید: این داشبورد جهت استفاده سریع و بدون اتلاف وقت اضافی کارشناس خرید ،  از تمامی گزارشات موردنیاز خود ایجاد شده است و درآن لینک به گزارشات  دیگر مورداستفاده ایشان وجود دارد .</vt:lpstr>
      <vt:lpstr>داشبورد برنامه ریزی وکنترل:  این داشبورد جهت استفاده سریع و بدون اتلاف وقت اضافی کارشناس برنامه ریزی ، از تمامی گزارشات، جهت تحلیل های موردنیاز ایجاد شده است .</vt:lpstr>
      <vt:lpstr>2- فرآیند درخواست پرداخت</vt:lpstr>
      <vt:lpstr>PowerPoint Presentation</vt:lpstr>
      <vt:lpstr>فرم درخواست پرداخت:  کلیه پرداخت های شرکت از طریق فرم درخواست پرداخت صورت می گیرد که پس از تایید توسط مدیران مربوطه به خزانه دار شرکت جهت پرداخت ارجاع می شود. </vt:lpstr>
      <vt:lpstr>فرم اطلاعات پرداخت:  به ازای هر فرم درخواست پرداخت یک فرم اطلاعات پرداخت توسط خزانه دار ساخته می شودکه در آن اطلاعات مربوط به پرداخت ثبت می گردد.</vt:lpstr>
      <vt:lpstr>PowerPoint Presentation</vt:lpstr>
      <vt:lpstr>فرآیند اطلاعات پرداخت:  در این فرآیند  فرم درخواست پرداخت پس از کنترل صحت ورود دیتا در شرکت به منظور تایید فرم جهت پرداخت بین امضا کننده گان فرم گردش می یابد.</vt:lpstr>
      <vt:lpstr>فرآیند اطلاعات پرداخت:  در این فرآیند علاوه بر چک صحت اطلاعات و اعتبارسنجی، اطلاع رسانی به امضا کننده گان درخواست پرداخت از وضعیت پرداخت درخواست، صدور سند حسابداری نیز صورت می گیرد.</vt:lpstr>
      <vt:lpstr>PowerPoint Presentation</vt:lpstr>
      <vt:lpstr>گزارش مانیتورینگ درخواست پرداخت:  در این قسمت می توان بر اساس تمامی فیلدهای موجود درفرم درخواست پرداخت گزارش گیری کرد همچنین به دلیل وجود فیلد وضعیت از وضعیت فرم در هر مرحله اطلاع پیدا کرد. </vt:lpstr>
      <vt:lpstr>گزارش مانیتورینگ اطلاعات پرداخت:  در این قسمت می توان بر اساس نحوه پرداخت، شماره چک/فیش، شماره حساب و اینکه برای این درخواست پرداخت سندی وجود دارد یا نه گزارش گیری نمود. </vt:lpstr>
      <vt:lpstr>3- فرآیند جذب نیرو</vt:lpstr>
      <vt:lpstr>PowerPoint Presentation</vt:lpstr>
      <vt:lpstr>فرم درخواست نیرو:  هر واحدی در صورت نیاز به جذب نیرو درخواست خود را در شرکت از طریق فرم  درخواست نیرو اعلام می نماید.</vt:lpstr>
      <vt:lpstr>فرم درخواست همکاری (بخش اول فرم استخدام در سایت) :  این فرم توسط متقاضی درخواست همکاری در سایت پر می شود و در صورت تناسب با درخواست نیرو پر شده در شرکت به فرم  درخواست نیروی مربوطه  متصل می گردد.</vt:lpstr>
      <vt:lpstr>فرم درخواست همکاری (بخش دوم فرم استخدام، شرکت) :  این قسمت از فرم درخواست همکاری پس از انتخاب به عنوان رزومه ی مناسب برای فرم درخواست نیروی مربوطه، طی پروسه استخدام متقاضی  در شرکت پر می شود.</vt:lpstr>
      <vt:lpstr>فرم مصاحبه حضوری: این فرم در هنگام مصاحبه با فرد در جلسات مصاحبه پر می شود که آیتم های موجود برای نمره دهی در این فرم براساس سمت مورد نیاز در سازمان و شرح وظایف شغلی تعیین شده است.</vt:lpstr>
      <vt:lpstr>PowerPoint Presentation</vt:lpstr>
      <vt:lpstr>فرآیند درخواست همکاری:  پس از ارزیابی فرم درخواست نیرو توسط واحد سرمایه انسانی و تایید مدیر عامل با اتصال فرم های درخواست همکاری متناسب با درخواست نیرو، روال گزینش متقاضی در شرکت انجام می شود و در طی مراحل گزینش با پیامک به متقاضی اطلاع رسانی می گردد.</vt:lpstr>
      <vt:lpstr>فرآیند مصاحبه حضوری:  با توجه به مصاحبات صورت گرفته با فرد متقاضی و نمرات اخذ شده در مصاحبات، تصمیم گیری در مورد تایید یا عدم تایید فرد متقاضی استخدام صورت می گیرد.</vt:lpstr>
      <vt:lpstr>PowerPoint Presentation</vt:lpstr>
      <vt:lpstr>داشبورد درخواست نیرو:  در این داشبورد می توان تمام درخواست همکاری را در مراحل مختلف گزینش مانتیور کرد .</vt:lpstr>
      <vt:lpstr>PowerPoint Presentation</vt:lpstr>
    </vt:vector>
  </TitlesOfParts>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Registered User</dc:creator>
  <cp:lastModifiedBy>Mehdi Khadem</cp:lastModifiedBy>
  <cp:revision>223</cp:revision>
  <dcterms:created xsi:type="dcterms:W3CDTF">2014-04-01T16:35:38Z</dcterms:created>
  <dcterms:modified xsi:type="dcterms:W3CDTF">2019-01-19T09:04:26Z</dcterms:modified>
</cp:coreProperties>
</file>