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86" r:id="rId1"/>
  </p:sldMasterIdLst>
  <p:notesMasterIdLst>
    <p:notesMasterId r:id="rId19"/>
  </p:notesMasterIdLst>
  <p:handoutMasterIdLst>
    <p:handoutMasterId r:id="rId20"/>
  </p:handoutMasterIdLst>
  <p:sldIdLst>
    <p:sldId id="374" r:id="rId2"/>
    <p:sldId id="256" r:id="rId3"/>
    <p:sldId id="357" r:id="rId4"/>
    <p:sldId id="282" r:id="rId5"/>
    <p:sldId id="359" r:id="rId6"/>
    <p:sldId id="364" r:id="rId7"/>
    <p:sldId id="319" r:id="rId8"/>
    <p:sldId id="365" r:id="rId9"/>
    <p:sldId id="366" r:id="rId10"/>
    <p:sldId id="373" r:id="rId11"/>
    <p:sldId id="367" r:id="rId12"/>
    <p:sldId id="320" r:id="rId13"/>
    <p:sldId id="368" r:id="rId14"/>
    <p:sldId id="322" r:id="rId15"/>
    <p:sldId id="354" r:id="rId16"/>
    <p:sldId id="358" r:id="rId17"/>
    <p:sldId id="371" r:id="rId18"/>
  </p:sldIdLst>
  <p:sldSz cx="9144000" cy="6858000" type="screen4x3"/>
  <p:notesSz cx="6858000" cy="9144000"/>
  <p:embeddedFontLst>
    <p:embeddedFont>
      <p:font typeface="B Titr" panose="00000700000000000000" pitchFamily="2" charset="-78"/>
      <p:bold r:id="rId21"/>
    </p:embeddedFont>
    <p:embeddedFont>
      <p:font typeface="B Nazanin" panose="00000400000000000000" pitchFamily="2" charset="-78"/>
      <p:regular r:id="rId22"/>
      <p:bold r:id="rId23"/>
    </p:embeddedFont>
    <p:embeddedFont>
      <p:font typeface="B Yekan" panose="00000400000000000000" pitchFamily="2" charset="-78"/>
      <p:regular r:id="rId24"/>
    </p:embeddedFont>
    <p:embeddedFont>
      <p:font typeface="Times" panose="02020603060405020304" pitchFamily="18" charset="0"/>
      <p:regular r:id="rId25"/>
      <p:bold r:id="rId26"/>
      <p:italic r:id="rId27"/>
      <p:boldItalic r:id="rId28"/>
    </p:embeddedFont>
    <p:embeddedFont>
      <p:font typeface="Arial Black" panose="020B0A04020102090204" pitchFamily="34" charset="0"/>
      <p:bold r:id="rId29"/>
      <p:italic r:id="rId30"/>
    </p:embeddedFont>
    <p:embeddedFont>
      <p:font typeface="B Zar" panose="00000400000000000000" pitchFamily="2" charset="-78"/>
      <p:regular r:id="rId31"/>
      <p:bold r:id="rId32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A907AD"/>
    <a:srgbClr val="8D0690"/>
    <a:srgbClr val="F8F1D2"/>
    <a:srgbClr val="009900"/>
    <a:srgbClr val="008000"/>
    <a:srgbClr val="F448F8"/>
    <a:srgbClr val="0000FF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329" autoAdjust="0"/>
    <p:restoredTop sz="90476" autoAdjust="0"/>
  </p:normalViewPr>
  <p:slideViewPr>
    <p:cSldViewPr>
      <p:cViewPr varScale="1">
        <p:scale>
          <a:sx n="115" d="100"/>
          <a:sy n="115" d="100"/>
        </p:scale>
        <p:origin x="738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4200"/>
    </p:cViewPr>
  </p:sorterViewPr>
  <p:notesViewPr>
    <p:cSldViewPr>
      <p:cViewPr varScale="1">
        <p:scale>
          <a:sx n="52" d="100"/>
          <a:sy n="52" d="100"/>
        </p:scale>
        <p:origin x="-1824" y="-90"/>
      </p:cViewPr>
      <p:guideLst>
        <p:guide orient="horz" pos="2880"/>
        <p:guide pos="2160"/>
      </p:guideLst>
    </p:cSldViewPr>
  </p:notesViewPr>
  <p:gridSpacing cx="38405" cy="384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0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0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0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panose="02020603050405020304" pitchFamily="18" charset="0"/>
              </a:defRPr>
            </a:lvl1pPr>
          </a:lstStyle>
          <a:p>
            <a:fld id="{03C6B774-1B7C-4C03-933E-CD24AD8423A2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870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70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panose="02020603050405020304" pitchFamily="18" charset="0"/>
              </a:defRPr>
            </a:lvl1pPr>
          </a:lstStyle>
          <a:p>
            <a:fld id="{1A1106FE-AD83-4301-81A0-AD24A23EAF7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B60B1D5-6915-4153-94E0-FEC336B66030}" type="slidenum">
              <a:rPr lang="en-US" altLang="en-US">
                <a:latin typeface="Times" panose="02020603050405020304" pitchFamily="18" charset="0"/>
              </a:rPr>
              <a:pPr/>
              <a:t>1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377371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2E3751-89C3-4E17-87B4-D48D124BA3AF}" type="slidenum">
              <a:rPr lang="en-US" altLang="en-US">
                <a:latin typeface="Times" panose="02020603050405020304" pitchFamily="18" charset="0"/>
              </a:rPr>
              <a:pPr/>
              <a:t>10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Too much text distracts your audience and can be difficult to read.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06312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F359F20-0075-4628-896A-B56AB909F326}" type="slidenum">
              <a:rPr lang="en-US" altLang="en-US">
                <a:latin typeface="Times" panose="02020603050405020304" pitchFamily="18" charset="0"/>
              </a:rPr>
              <a:pPr/>
              <a:t>11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Say you were discussing the Declaration of Independence and wanted your audience to follow along with you.</a:t>
            </a:r>
          </a:p>
        </p:txBody>
      </p:sp>
    </p:spTree>
    <p:extLst>
      <p:ext uri="{BB962C8B-B14F-4D97-AF65-F5344CB8AC3E}">
        <p14:creationId xmlns:p14="http://schemas.microsoft.com/office/powerpoint/2010/main" val="8159602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F359F20-0075-4628-896A-B56AB909F326}" type="slidenum">
              <a:rPr lang="en-US" altLang="en-US">
                <a:latin typeface="Times" panose="02020603050405020304" pitchFamily="18" charset="0"/>
              </a:rPr>
              <a:pPr/>
              <a:t>12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Say you were discussing the Declaration of Independence and wanted your audience to follow along with you.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F359F20-0075-4628-896A-B56AB909F326}" type="slidenum">
              <a:rPr lang="en-US" altLang="en-US">
                <a:latin typeface="Times" panose="02020603050405020304" pitchFamily="18" charset="0"/>
              </a:rPr>
              <a:pPr/>
              <a:t>13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Say you were discussing the Declaration of Independence and wanted your audience to follow along with you.</a:t>
            </a:r>
          </a:p>
        </p:txBody>
      </p:sp>
    </p:spTree>
    <p:extLst>
      <p:ext uri="{BB962C8B-B14F-4D97-AF65-F5344CB8AC3E}">
        <p14:creationId xmlns:p14="http://schemas.microsoft.com/office/powerpoint/2010/main" val="35173849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8775F05-E0BB-42D7-9115-95B3525F4FC6}" type="slidenum">
              <a:rPr lang="en-US" altLang="en-US">
                <a:latin typeface="Times" panose="02020603050405020304" pitchFamily="18" charset="0"/>
              </a:rPr>
              <a:pPr/>
              <a:t>14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The rule of thumb is one method of transition and one type of animation for the whole slideshow. </a:t>
            </a:r>
          </a:p>
          <a:p>
            <a:r>
              <a:rPr lang="en-US" altLang="en-US" sz="1800" smtClean="0">
                <a:latin typeface="Arial" panose="020B0604020202020204" pitchFamily="34" charset="0"/>
              </a:rPr>
              <a:t>Do not have some text flying in, some spiraling, etc. </a:t>
            </a:r>
          </a:p>
          <a:p>
            <a:r>
              <a:rPr lang="en-US" altLang="en-US" sz="1800" smtClean="0">
                <a:latin typeface="Arial" panose="020B0604020202020204" pitchFamily="34" charset="0"/>
              </a:rPr>
              <a:t>Move from slide to slide with one transition, rather than trying out several.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8775F05-E0BB-42D7-9115-95B3525F4FC6}" type="slidenum">
              <a:rPr lang="en-US" altLang="en-US">
                <a:latin typeface="Times" panose="02020603050405020304" pitchFamily="18" charset="0"/>
              </a:rPr>
              <a:pPr/>
              <a:t>15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The rule of thumb is one method of transition and one type of animation for the whole slideshow. </a:t>
            </a:r>
          </a:p>
          <a:p>
            <a:r>
              <a:rPr lang="en-US" altLang="en-US" sz="1800" smtClean="0">
                <a:latin typeface="Arial" panose="020B0604020202020204" pitchFamily="34" charset="0"/>
              </a:rPr>
              <a:t>Do not have some text flying in, some spiraling, etc. </a:t>
            </a:r>
          </a:p>
          <a:p>
            <a:r>
              <a:rPr lang="en-US" altLang="en-US" sz="1800" smtClean="0">
                <a:latin typeface="Arial" panose="020B0604020202020204" pitchFamily="34" charset="0"/>
              </a:rPr>
              <a:t>Move from slide to slide with one transition, rather than trying out several.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96428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B60B1D5-6915-4153-94E0-FEC336B66030}" type="slidenum">
              <a:rPr lang="en-US" altLang="en-US">
                <a:latin typeface="Times" panose="02020603050405020304" pitchFamily="18" charset="0"/>
              </a:rPr>
              <a:pPr/>
              <a:t>16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2282668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B60B1D5-6915-4153-94E0-FEC336B66030}" type="slidenum">
              <a:rPr lang="en-US" altLang="en-US">
                <a:latin typeface="Times" panose="02020603050405020304" pitchFamily="18" charset="0"/>
              </a:rPr>
              <a:pPr/>
              <a:t>17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9714914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2F64163-9AE5-42D5-AA68-A82F6CDFE7D5}" type="slidenum">
              <a:rPr lang="en-US" altLang="en-US">
                <a:latin typeface="Times" panose="02020603050405020304" pitchFamily="18" charset="0"/>
              </a:rPr>
              <a:pPr/>
              <a:t>2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2F64163-9AE5-42D5-AA68-A82F6CDFE7D5}" type="slidenum">
              <a:rPr lang="en-US" altLang="en-US">
                <a:latin typeface="Times" panose="02020603050405020304" pitchFamily="18" charset="0"/>
              </a:rPr>
              <a:pPr/>
              <a:t>3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7787520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8A03C0A-DEC6-43A2-9D35-4A47238B3373}" type="slidenum">
              <a:rPr lang="en-US" altLang="en-US">
                <a:latin typeface="Times" panose="02020603050405020304" pitchFamily="18" charset="0"/>
              </a:rPr>
              <a:pPr/>
              <a:t>4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One of the best reasons to use PowerPoint is the ability it gives you to present content in a qualitatively different way through the use of graphics, charts, animation, and even video or audio. </a:t>
            </a:r>
          </a:p>
          <a:p>
            <a:r>
              <a:rPr lang="en-US" altLang="en-US" sz="1800" smtClean="0">
                <a:latin typeface="Arial" panose="020B0604020202020204" pitchFamily="34" charset="0"/>
              </a:rPr>
              <a:t>We all learn differently and a presentation using PowerPoint can help those who are Visual as well as Auditory learners 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5E02333-B260-4706-B595-A3F681D0B81D}" type="slidenum">
              <a:rPr lang="en-US" altLang="en-US">
                <a:latin typeface="Times" panose="02020603050405020304" pitchFamily="18" charset="0"/>
              </a:rPr>
              <a:pPr/>
              <a:t>5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I can tell that you all aren’t focusing on me but are totally fixed on what is on the screen.</a:t>
            </a:r>
          </a:p>
          <a:p>
            <a:r>
              <a:rPr lang="en-US" altLang="en-US" sz="1800" smtClean="0">
                <a:latin typeface="Arial" panose="020B0604020202020204" pitchFamily="34" charset="0"/>
              </a:rPr>
              <a:t>If you want to use an effect to add a little animation to your text but keep it simple, use the APPEAR effect, which just makes the text appear and is the easiest for your audience to read.</a:t>
            </a:r>
          </a:p>
        </p:txBody>
      </p:sp>
    </p:spTree>
    <p:extLst>
      <p:ext uri="{BB962C8B-B14F-4D97-AF65-F5344CB8AC3E}">
        <p14:creationId xmlns:p14="http://schemas.microsoft.com/office/powerpoint/2010/main" val="32703635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5E02333-B260-4706-B595-A3F681D0B81D}" type="slidenum">
              <a:rPr lang="en-US" altLang="en-US">
                <a:latin typeface="Times" panose="02020603050405020304" pitchFamily="18" charset="0"/>
              </a:rPr>
              <a:pPr/>
              <a:t>6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I can tell that you all aren’t focusing on me but are totally fixed on what is on the screen.</a:t>
            </a:r>
          </a:p>
          <a:p>
            <a:r>
              <a:rPr lang="en-US" altLang="en-US" sz="1800" smtClean="0">
                <a:latin typeface="Arial" panose="020B0604020202020204" pitchFamily="34" charset="0"/>
              </a:rPr>
              <a:t>If you want to use an effect to add a little animation to your text but keep it simple, use the APPEAR effect, which just makes the text appear and is the easiest for your audience to read.</a:t>
            </a:r>
          </a:p>
        </p:txBody>
      </p:sp>
    </p:spTree>
    <p:extLst>
      <p:ext uri="{BB962C8B-B14F-4D97-AF65-F5344CB8AC3E}">
        <p14:creationId xmlns:p14="http://schemas.microsoft.com/office/powerpoint/2010/main" val="35758218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2E3751-89C3-4E17-87B4-D48D124BA3AF}" type="slidenum">
              <a:rPr lang="en-US" altLang="en-US">
                <a:latin typeface="Times" panose="02020603050405020304" pitchFamily="18" charset="0"/>
              </a:rPr>
              <a:pPr/>
              <a:t>7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Too much text distracts your audience and can be difficult to read.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2E3751-89C3-4E17-87B4-D48D124BA3AF}" type="slidenum">
              <a:rPr lang="en-US" altLang="en-US">
                <a:latin typeface="Times" panose="02020603050405020304" pitchFamily="18" charset="0"/>
              </a:rPr>
              <a:pPr/>
              <a:t>8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Too much text distracts your audience and can be difficult to read.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94610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2E3751-89C3-4E17-87B4-D48D124BA3AF}" type="slidenum">
              <a:rPr lang="en-US" altLang="en-US">
                <a:latin typeface="Times" panose="02020603050405020304" pitchFamily="18" charset="0"/>
              </a:rPr>
              <a:pPr/>
              <a:t>9</a:t>
            </a:fld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smtClean="0">
                <a:latin typeface="Arial" panose="020B0604020202020204" pitchFamily="34" charset="0"/>
              </a:rPr>
              <a:t>Too much text distracts your audience and can be difficult to read.</a:t>
            </a:r>
          </a:p>
          <a:p>
            <a:endParaRPr lang="en-US" altLang="en-US" sz="18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732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/>
          <p:cNvSpPr>
            <a:spLocks noChangeArrowheads="1"/>
          </p:cNvSpPr>
          <p:nvPr/>
        </p:nvSpPr>
        <p:spPr bwMode="auto">
          <a:xfrm>
            <a:off x="228600" y="381000"/>
            <a:ext cx="8686800" cy="5638800"/>
          </a:xfrm>
          <a:prstGeom prst="roundRect">
            <a:avLst>
              <a:gd name="adj" fmla="val 7912"/>
            </a:avLst>
          </a:pr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 sz="2400">
              <a:latin typeface="Times New Roman" pitchFamily="18" charset="0"/>
            </a:endParaRP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white">
          <a:xfrm>
            <a:off x="327025" y="488950"/>
            <a:ext cx="8435975" cy="4768850"/>
          </a:xfrm>
          <a:prstGeom prst="roundRect">
            <a:avLst>
              <a:gd name="adj" fmla="val 7310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 sz="2400">
              <a:latin typeface="Times New Roman" pitchFamily="18" charset="0"/>
            </a:endParaRP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blackWhite">
          <a:xfrm>
            <a:off x="1371600" y="3338513"/>
            <a:ext cx="6400800" cy="2286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080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Arial" charset="0"/>
            </a:endParaRPr>
          </a:p>
        </p:txBody>
      </p:sp>
      <p:sp>
        <p:nvSpPr>
          <p:cNvPr id="264197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85800" y="857250"/>
            <a:ext cx="7772400" cy="2266950"/>
          </a:xfrm>
        </p:spPr>
        <p:txBody>
          <a:bodyPr anchor="ctr" anchorCtr="1"/>
          <a:lstStyle>
            <a:lvl1pPr algn="ctr">
              <a:defRPr sz="4100" i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64198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3567113"/>
            <a:ext cx="5410200" cy="19050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330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2800" y="63912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391275"/>
            <a:ext cx="1600200" cy="457200"/>
          </a:xfrm>
        </p:spPr>
        <p:txBody>
          <a:bodyPr/>
          <a:lstStyle>
            <a:lvl1pPr>
              <a:defRPr/>
            </a:lvl1pPr>
          </a:lstStyle>
          <a:p>
            <a:fld id="{9CBD8662-0732-43E2-8D53-146CC8BE35B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11494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A615A1-E7BA-4663-9DAA-31FBCEB2D90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2049752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34150" y="533400"/>
            <a:ext cx="192405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533400"/>
            <a:ext cx="5619750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1309B92-4DB9-4C05-AF4E-E2BCDE17AA6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4970836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533400"/>
            <a:ext cx="76962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762000" y="1905000"/>
            <a:ext cx="37719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4686300" y="1905000"/>
            <a:ext cx="3771900" cy="40386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F1576B-5BC5-4580-9FB5-30D13EC8B8C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047976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533400"/>
            <a:ext cx="76962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762000" y="1905000"/>
            <a:ext cx="37719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1905000"/>
            <a:ext cx="37719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EF4A0D-50B0-4F55-B16F-D9F2172059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5795676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762000" y="533400"/>
            <a:ext cx="76962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62000" y="1905000"/>
            <a:ext cx="3771900" cy="1943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86300" y="1905000"/>
            <a:ext cx="3771900" cy="1943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762000" y="4000500"/>
            <a:ext cx="3771900" cy="1943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6300" y="4000500"/>
            <a:ext cx="3771900" cy="1943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01955E-ECFC-4A8C-B4B8-87359BC560B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345462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25A62F-E2E8-4F0C-A9AB-69F28037774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5694689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41D9A0-7B63-40F7-94E2-34FAFDDECD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32163725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905000"/>
            <a:ext cx="37719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1905000"/>
            <a:ext cx="37719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683055-608F-4647-B591-6B1DF4DCD19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8327646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CF896A-9F7D-4D98-B135-0D21A90606C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4659937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F4E5876-0EBE-4B36-B70D-5FCA79C2D2A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19240410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BF499D-DC3C-46B3-AF07-0901B38E8E9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2944193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2A613A2-CE60-474C-A2D0-6A84262F2DD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1169128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D4AA95-37B7-4F0F-85E3-78E8AA3CE39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1915229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533400"/>
            <a:ext cx="7696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905000"/>
            <a:ext cx="76962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631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62000" y="6391275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31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403975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31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4008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fld id="{E58F9CCE-181F-4BEA-9E36-B2F74D912CAB}" type="slidenum">
              <a:rPr lang="en-US" altLang="en-US"/>
              <a:pPr/>
              <a:t>‹#›</a:t>
            </a:fld>
            <a:endParaRPr lang="en-US" altLang="en-US"/>
          </a:p>
        </p:txBody>
      </p:sp>
      <p:grpSp>
        <p:nvGrpSpPr>
          <p:cNvPr id="3079" name="Group 7"/>
          <p:cNvGrpSpPr>
            <a:grpSpLocks/>
          </p:cNvGrpSpPr>
          <p:nvPr/>
        </p:nvGrpSpPr>
        <p:grpSpPr bwMode="auto">
          <a:xfrm>
            <a:off x="168275" y="228600"/>
            <a:ext cx="8823325" cy="6096000"/>
            <a:chOff x="106" y="144"/>
            <a:chExt cx="5558" cy="3840"/>
          </a:xfrm>
        </p:grpSpPr>
        <p:sp>
          <p:nvSpPr>
            <p:cNvPr id="263176" name="AutoShape 8"/>
            <p:cNvSpPr>
              <a:spLocks noChangeArrowheads="1"/>
            </p:cNvSpPr>
            <p:nvPr/>
          </p:nvSpPr>
          <p:spPr bwMode="auto">
            <a:xfrm>
              <a:off x="106" y="144"/>
              <a:ext cx="5558" cy="3840"/>
            </a:xfrm>
            <a:prstGeom prst="roundRect">
              <a:avLst>
                <a:gd name="adj" fmla="val 11046"/>
              </a:avLst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263177" name="Line 9"/>
            <p:cNvSpPr>
              <a:spLocks noChangeShapeType="1"/>
            </p:cNvSpPr>
            <p:nvPr/>
          </p:nvSpPr>
          <p:spPr bwMode="auto">
            <a:xfrm>
              <a:off x="480" y="1077"/>
              <a:ext cx="4848" cy="0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  <p:sldLayoutId id="2147483758" r:id="rId13"/>
    <p:sldLayoutId id="2147483759" r:id="rId14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anose="05000000000000000000" pitchFamily="2" charset="2"/>
        <a:buChar char="l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50000"/>
        <a:buChar char="•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50000"/>
        <a:buChar char="•"/>
        <a:defRPr sz="22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50000"/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5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533400"/>
            <a:ext cx="7696200" cy="533400"/>
          </a:xfrm>
        </p:spPr>
        <p:txBody>
          <a:bodyPr/>
          <a:lstStyle/>
          <a:p>
            <a:pPr eaLnBrk="1" hangingPunct="1"/>
            <a:r>
              <a:rPr lang="en-US" altLang="en-US" sz="3600" smtClean="0"/>
              <a:t>Appropriate Use of Images</a:t>
            </a:r>
          </a:p>
        </p:txBody>
      </p:sp>
      <p:sp>
        <p:nvSpPr>
          <p:cNvPr id="25603" name="Rectangle 1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25604" name="Rectangle 20" descr="Blue tissue paper"/>
          <p:cNvSpPr>
            <a:spLocks noChangeArrowheads="1"/>
          </p:cNvSpPr>
          <p:nvPr/>
        </p:nvSpPr>
        <p:spPr bwMode="auto">
          <a:xfrm>
            <a:off x="36513" y="0"/>
            <a:ext cx="9144000" cy="6858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5605" name="Rectangle 21"/>
          <p:cNvSpPr>
            <a:spLocks noChangeArrowheads="1"/>
          </p:cNvSpPr>
          <p:nvPr/>
        </p:nvSpPr>
        <p:spPr bwMode="auto">
          <a:xfrm>
            <a:off x="495300" y="3390900"/>
            <a:ext cx="822642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rtl="1" eaLnBrk="1" hangingPunct="1"/>
            <a:endParaRPr lang="en-US" altLang="en-US" sz="3200" dirty="0">
              <a:solidFill>
                <a:schemeClr val="tx2"/>
              </a:solidFill>
              <a:latin typeface="Arial Black" panose="020B0A04020102020204" pitchFamily="34" charset="0"/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26937" y="953243"/>
            <a:ext cx="3763150" cy="4951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7224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3863" y="533400"/>
            <a:ext cx="8410575" cy="1143000"/>
          </a:xfrm>
        </p:spPr>
        <p:txBody>
          <a:bodyPr/>
          <a:lstStyle/>
          <a:p>
            <a:pPr algn="ctr" eaLnBrk="1" hangingPunct="1"/>
            <a:r>
              <a:rPr lang="fa-IR" altLang="en-US" sz="4000" dirty="0" smtClean="0">
                <a:cs typeface="B Yekan" panose="00000400000000000000" pitchFamily="2" charset="-78"/>
              </a:rPr>
              <a:t>معرفي فرم‌ها</a:t>
            </a:r>
            <a:endParaRPr lang="en-US" altLang="en-US" sz="4000" dirty="0" smtClean="0">
              <a:cs typeface="B Yekan" panose="00000400000000000000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60375" indent="-401638" algn="r" rtl="1" eaLnBrk="1" hangingPunct="1">
              <a:buSzPct val="120000"/>
            </a:pPr>
            <a:r>
              <a:rPr lang="fa-IR" altLang="en-US" sz="3200" dirty="0" smtClean="0">
                <a:cs typeface="B Zar" panose="00000400000000000000" pitchFamily="2" charset="-78"/>
              </a:rPr>
              <a:t>تغییر نوبتکاری</a:t>
            </a:r>
            <a:endParaRPr lang="fa-IR" altLang="en-US" sz="3200" dirty="0" smtClean="0">
              <a:cs typeface="B Zar" panose="00000400000000000000" pitchFamily="2" charset="-78"/>
            </a:endParaRPr>
          </a:p>
          <a:p>
            <a:pPr marL="58737" indent="0" algn="r" rtl="1" eaLnBrk="1" hangingPunct="1">
              <a:buSzPct val="120000"/>
              <a:buNone/>
            </a:pPr>
            <a:endParaRPr lang="en-US" altLang="en-US" sz="3200" dirty="0" smtClean="0">
              <a:cs typeface="B Zar" panose="00000400000000000000" pitchFamily="2" charset="-78"/>
            </a:endParaRPr>
          </a:p>
        </p:txBody>
      </p:sp>
      <p:sp>
        <p:nvSpPr>
          <p:cNvPr id="8" name="Right Arrow 7"/>
          <p:cNvSpPr/>
          <p:nvPr/>
        </p:nvSpPr>
        <p:spPr bwMode="auto">
          <a:xfrm rot="10800000">
            <a:off x="3964061" y="4005075"/>
            <a:ext cx="883918" cy="234395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3179" y="2658974"/>
            <a:ext cx="2302380" cy="327914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6480" y="2459774"/>
            <a:ext cx="2476518" cy="3559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1616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745705" y="471815"/>
            <a:ext cx="7696200" cy="1143000"/>
          </a:xfrm>
        </p:spPr>
        <p:txBody>
          <a:bodyPr anchor="t"/>
          <a:lstStyle/>
          <a:p>
            <a:pPr algn="ctr" eaLnBrk="1" hangingPunct="1"/>
            <a:r>
              <a:rPr lang="fa-IR" altLang="en-US" sz="4000" dirty="0" smtClean="0">
                <a:cs typeface="B Yekan" panose="00000400000000000000" pitchFamily="2" charset="-78"/>
              </a:rPr>
              <a:t>معرفي فرآيندها</a:t>
            </a:r>
            <a:endParaRPr lang="en-US" altLang="en-US" sz="4000" dirty="0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7377" y="1355130"/>
            <a:ext cx="7934528" cy="4038600"/>
          </a:xfrm>
        </p:spPr>
        <p:txBody>
          <a:bodyPr/>
          <a:lstStyle/>
          <a:p>
            <a:pPr marL="460375" indent="-401638" algn="r" rtl="1" eaLnBrk="1" hangingPunct="1">
              <a:buSzPct val="120000"/>
            </a:pPr>
            <a:r>
              <a:rPr lang="fa-IR" altLang="en-US" sz="2000" dirty="0" smtClean="0">
                <a:cs typeface="B Nazanin" panose="00000400000000000000" pitchFamily="2" charset="-78"/>
              </a:rPr>
              <a:t>نام  فرآيند1 : </a:t>
            </a:r>
            <a:r>
              <a:rPr lang="fa-IR" altLang="en-US" sz="2000" dirty="0" smtClean="0">
                <a:cs typeface="B Nazanin" panose="00000400000000000000" pitchFamily="2" charset="-78"/>
              </a:rPr>
              <a:t>ثبت مرخصی روزانه، پزشکی، ساعتی، خروج اداری</a:t>
            </a:r>
            <a:endParaRPr lang="en-US" altLang="en-US" sz="2000" dirty="0" smtClean="0">
              <a:cs typeface="B Nazanin" panose="00000400000000000000" pitchFamily="2" charset="-78"/>
            </a:endParaRPr>
          </a:p>
          <a:p>
            <a:pPr marL="460375" indent="-401638" algn="r" rtl="1" eaLnBrk="1" hangingPunct="1">
              <a:buSzPct val="120000"/>
            </a:pPr>
            <a:r>
              <a:rPr lang="fa-IR" altLang="en-US" sz="2000" dirty="0" smtClean="0">
                <a:cs typeface="B Nazanin" panose="00000400000000000000" pitchFamily="2" charset="-78"/>
              </a:rPr>
              <a:t>شرح فرآيند1 </a:t>
            </a:r>
            <a:r>
              <a:rPr lang="fa-IR" altLang="en-US" sz="2000" dirty="0" smtClean="0">
                <a:cs typeface="B Nazanin" panose="00000400000000000000" pitchFamily="2" charset="-78"/>
              </a:rPr>
              <a:t>:</a:t>
            </a:r>
          </a:p>
          <a:p>
            <a:pPr marL="860425" lvl="1" indent="-401638" algn="r" rtl="1" eaLnBrk="1" hangingPunct="1">
              <a:buSzPct val="120000"/>
            </a:pPr>
            <a:r>
              <a:rPr lang="fa-IR" altLang="en-US" sz="1500" dirty="0" smtClean="0">
                <a:cs typeface="B Nazanin" panose="00000400000000000000" pitchFamily="2" charset="-78"/>
              </a:rPr>
              <a:t> ثبت درخواست (مرخصی روزانه) توسط متقاضی</a:t>
            </a:r>
          </a:p>
          <a:p>
            <a:pPr marL="860425" lvl="1" indent="-401638" algn="r" rtl="1" eaLnBrk="1" hangingPunct="1">
              <a:buSzPct val="120000"/>
            </a:pPr>
            <a:r>
              <a:rPr lang="fa-IR" altLang="en-US" sz="1500" dirty="0" smtClean="0">
                <a:cs typeface="B Nazanin" panose="00000400000000000000" pitchFamily="2" charset="-78"/>
              </a:rPr>
              <a:t>خواندن </a:t>
            </a:r>
            <a:r>
              <a:rPr lang="fa-IR" altLang="en-US" sz="1500" dirty="0">
                <a:cs typeface="B Nazanin" panose="00000400000000000000" pitchFamily="2" charset="-78"/>
              </a:rPr>
              <a:t>اطلاعات از سیستم </a:t>
            </a:r>
            <a:r>
              <a:rPr lang="fa-IR" altLang="en-US" sz="1500" dirty="0" smtClean="0">
                <a:cs typeface="B Nazanin" panose="00000400000000000000" pitchFamily="2" charset="-78"/>
              </a:rPr>
              <a:t>سینا</a:t>
            </a:r>
          </a:p>
          <a:p>
            <a:pPr marL="1260475" lvl="2" indent="-401638" algn="r" rtl="1" eaLnBrk="1" hangingPunct="1">
              <a:buSzPct val="120000"/>
            </a:pPr>
            <a:r>
              <a:rPr lang="fa-IR" altLang="en-US" sz="1100" dirty="0" smtClean="0">
                <a:cs typeface="B Nazanin" panose="00000400000000000000" pitchFamily="2" charset="-78"/>
              </a:rPr>
              <a:t>به </a:t>
            </a:r>
            <a:r>
              <a:rPr lang="fa-IR" altLang="en-US" sz="1100" dirty="0">
                <a:cs typeface="B Nazanin" panose="00000400000000000000" pitchFamily="2" charset="-78"/>
              </a:rPr>
              <a:t>روز رسانی اطلاعات فرم</a:t>
            </a:r>
          </a:p>
          <a:p>
            <a:pPr marL="1260475" lvl="2" indent="-401638" algn="r" rtl="1" eaLnBrk="1" hangingPunct="1">
              <a:buSzPct val="120000"/>
            </a:pPr>
            <a:r>
              <a:rPr lang="fa-IR" altLang="en-US" sz="1100" dirty="0" smtClean="0">
                <a:cs typeface="B Nazanin" panose="00000400000000000000" pitchFamily="2" charset="-78"/>
              </a:rPr>
              <a:t>خواندن </a:t>
            </a:r>
            <a:r>
              <a:rPr lang="fa-IR" altLang="en-US" sz="1100" dirty="0">
                <a:cs typeface="B Nazanin" panose="00000400000000000000" pitchFamily="2" charset="-78"/>
              </a:rPr>
              <a:t>مانده مرخصی</a:t>
            </a:r>
          </a:p>
          <a:p>
            <a:pPr marL="1260475" lvl="2" indent="-401638" algn="r" rtl="1" eaLnBrk="1" hangingPunct="1">
              <a:buSzPct val="120000"/>
            </a:pPr>
            <a:r>
              <a:rPr lang="fa-IR" altLang="en-US" sz="1100" dirty="0" smtClean="0">
                <a:cs typeface="B Nazanin" panose="00000400000000000000" pitchFamily="2" charset="-78"/>
              </a:rPr>
              <a:t>به </a:t>
            </a:r>
            <a:r>
              <a:rPr lang="fa-IR" altLang="en-US" sz="1100" dirty="0">
                <a:cs typeface="B Nazanin" panose="00000400000000000000" pitchFamily="2" charset="-78"/>
              </a:rPr>
              <a:t>روز رسانی بانک اطلاعاتی </a:t>
            </a:r>
            <a:r>
              <a:rPr lang="fa-IR" altLang="en-US" sz="1100" dirty="0" smtClean="0">
                <a:cs typeface="B Nazanin" panose="00000400000000000000" pitchFamily="2" charset="-78"/>
              </a:rPr>
              <a:t>فرزین</a:t>
            </a:r>
          </a:p>
          <a:p>
            <a:pPr marL="860425" lvl="1" indent="-401638" algn="r" rtl="1" eaLnBrk="1" hangingPunct="1">
              <a:buSzPct val="120000"/>
            </a:pPr>
            <a:r>
              <a:rPr lang="fa-IR" altLang="en-US" sz="1500" dirty="0" smtClean="0">
                <a:cs typeface="B Nazanin" panose="00000400000000000000" pitchFamily="2" charset="-78"/>
              </a:rPr>
              <a:t>ارجاع فرم به مسئول مربوط</a:t>
            </a:r>
          </a:p>
          <a:p>
            <a:pPr marL="860425" lvl="1" indent="-401638" algn="r" rtl="1" eaLnBrk="1" hangingPunct="1">
              <a:buSzPct val="120000"/>
            </a:pPr>
            <a:r>
              <a:rPr lang="fa-IR" altLang="en-US" sz="1500" dirty="0" smtClean="0">
                <a:cs typeface="B Nazanin" panose="00000400000000000000" pitchFamily="2" charset="-78"/>
              </a:rPr>
              <a:t>ارسال </a:t>
            </a:r>
            <a:r>
              <a:rPr lang="fa-IR" altLang="en-US" sz="1500" dirty="0">
                <a:cs typeface="B Nazanin" panose="00000400000000000000" pitchFamily="2" charset="-78"/>
              </a:rPr>
              <a:t>اطلاعات مرخصی روزانه به </a:t>
            </a:r>
            <a:r>
              <a:rPr lang="fa-IR" altLang="en-US" sz="1500" dirty="0" smtClean="0">
                <a:cs typeface="B Nazanin" panose="00000400000000000000" pitchFamily="2" charset="-78"/>
              </a:rPr>
              <a:t>سینا</a:t>
            </a:r>
          </a:p>
          <a:p>
            <a:pPr marL="1260475" lvl="2" indent="-401638" algn="r" rtl="1" eaLnBrk="1" hangingPunct="1">
              <a:buSzPct val="120000"/>
            </a:pPr>
            <a:r>
              <a:rPr lang="fa-IR" altLang="en-US" sz="1100" dirty="0">
                <a:cs typeface="B Nazanin" panose="00000400000000000000" pitchFamily="2" charset="-78"/>
              </a:rPr>
              <a:t>مهر اتوماتیک رئیس</a:t>
            </a:r>
          </a:p>
          <a:p>
            <a:pPr marL="1260475" lvl="2" indent="-401638" algn="r" rtl="1" eaLnBrk="1" hangingPunct="1">
              <a:buSzPct val="120000"/>
            </a:pPr>
            <a:r>
              <a:rPr lang="fa-IR" altLang="en-US" sz="1100" dirty="0" smtClean="0">
                <a:cs typeface="B Nazanin" panose="00000400000000000000" pitchFamily="2" charset="-78"/>
              </a:rPr>
              <a:t>مهر </a:t>
            </a:r>
            <a:r>
              <a:rPr lang="fa-IR" altLang="en-US" sz="1100" dirty="0">
                <a:cs typeface="B Nazanin" panose="00000400000000000000" pitchFamily="2" charset="-78"/>
              </a:rPr>
              <a:t>اتوماتیک رئیس-1</a:t>
            </a:r>
          </a:p>
          <a:p>
            <a:pPr marL="860425" lvl="1" indent="-401638" algn="r" rtl="1" eaLnBrk="1" hangingPunct="1">
              <a:buSzPct val="120000"/>
            </a:pPr>
            <a:r>
              <a:rPr lang="fa-IR" altLang="en-US" sz="1500" dirty="0" smtClean="0">
                <a:cs typeface="B Nazanin" panose="00000400000000000000" pitchFamily="2" charset="-78"/>
              </a:rPr>
              <a:t>یکسان سازی تاریخ مرخصی روزانه</a:t>
            </a:r>
          </a:p>
          <a:p>
            <a:pPr marL="1260475" lvl="2" indent="-401638" algn="r" rtl="1" eaLnBrk="1" hangingPunct="1">
              <a:buSzPct val="120000"/>
            </a:pPr>
            <a:r>
              <a:rPr lang="fa-IR" altLang="en-US" sz="1100" dirty="0">
                <a:cs typeface="B Nazanin" panose="00000400000000000000" pitchFamily="2" charset="-78"/>
              </a:rPr>
              <a:t>به روز رسانی بانک اطلاعاتی</a:t>
            </a:r>
          </a:p>
          <a:p>
            <a:pPr marL="860425" lvl="1" indent="-401638" algn="r" rtl="1" eaLnBrk="1" hangingPunct="1">
              <a:buSzPct val="120000"/>
            </a:pPr>
            <a:r>
              <a:rPr lang="fa-IR" altLang="en-US" sz="1500" dirty="0">
                <a:cs typeface="B Nazanin" panose="00000400000000000000" pitchFamily="2" charset="-78"/>
              </a:rPr>
              <a:t>بررسی تاریخ مرخصی </a:t>
            </a:r>
            <a:r>
              <a:rPr lang="fa-IR" altLang="en-US" sz="1500" dirty="0" smtClean="0">
                <a:cs typeface="B Nazanin" panose="00000400000000000000" pitchFamily="2" charset="-78"/>
              </a:rPr>
              <a:t>روزانه</a:t>
            </a:r>
          </a:p>
          <a:p>
            <a:pPr marL="1260475" lvl="2" indent="-401638" algn="r" rtl="1" eaLnBrk="1" hangingPunct="1">
              <a:buSzPct val="120000"/>
            </a:pPr>
            <a:r>
              <a:rPr lang="fa-IR" altLang="en-US" sz="1100" dirty="0" smtClean="0">
                <a:cs typeface="B Nazanin" panose="00000400000000000000" pitchFamily="2" charset="-78"/>
              </a:rPr>
              <a:t>به </a:t>
            </a:r>
            <a:r>
              <a:rPr lang="fa-IR" altLang="en-US" sz="1100" dirty="0">
                <a:cs typeface="B Nazanin" panose="00000400000000000000" pitchFamily="2" charset="-78"/>
              </a:rPr>
              <a:t>روز رسانی بانک اطلاعاتی</a:t>
            </a:r>
          </a:p>
          <a:p>
            <a:pPr marL="860425" lvl="1" indent="-401638" algn="r" rtl="1" eaLnBrk="1" hangingPunct="1">
              <a:buSzPct val="120000"/>
            </a:pPr>
            <a:r>
              <a:rPr lang="fa-IR" altLang="en-US" sz="1500" dirty="0" smtClean="0">
                <a:cs typeface="B Nazanin" panose="00000400000000000000" pitchFamily="2" charset="-78"/>
              </a:rPr>
              <a:t>ثبت مهر پرسنلی در فرم مربوط </a:t>
            </a:r>
          </a:p>
          <a:p>
            <a:pPr marL="460375" indent="-401638" algn="r" rtl="1" eaLnBrk="1" hangingPunct="1">
              <a:buSzPct val="120000"/>
            </a:pPr>
            <a:r>
              <a:rPr lang="fa-IR" altLang="en-US" sz="2000" dirty="0">
                <a:cs typeface="B Nazanin" panose="00000400000000000000" pitchFamily="2" charset="-78"/>
              </a:rPr>
              <a:t>واحدهاي سازماني درگير</a:t>
            </a:r>
            <a:r>
              <a:rPr lang="fa-IR" altLang="en-US" sz="2000" dirty="0" smtClean="0">
                <a:cs typeface="B Nazanin" panose="00000400000000000000" pitchFamily="2" charset="-78"/>
              </a:rPr>
              <a:t>: متقاضی- </a:t>
            </a:r>
            <a:r>
              <a:rPr lang="fa-IR" altLang="en-US" sz="2000" dirty="0">
                <a:cs typeface="B Nazanin" panose="00000400000000000000" pitchFamily="2" charset="-78"/>
              </a:rPr>
              <a:t>امور اداری</a:t>
            </a:r>
          </a:p>
          <a:p>
            <a:pPr marL="460375" indent="-401638" algn="r" rtl="1" eaLnBrk="1" hangingPunct="1">
              <a:buSzPct val="120000"/>
            </a:pPr>
            <a:r>
              <a:rPr lang="fa-IR" altLang="en-US" sz="2000" dirty="0">
                <a:cs typeface="B Nazanin" panose="00000400000000000000" pitchFamily="2" charset="-78"/>
              </a:rPr>
              <a:t>ارتباط اين فرآيند 1 با ديگر سیستمها و نوع ارتباط</a:t>
            </a:r>
            <a:r>
              <a:rPr lang="fa-IR" altLang="en-US" sz="2000" dirty="0" smtClean="0">
                <a:cs typeface="B Nazanin" panose="00000400000000000000" pitchFamily="2" charset="-78"/>
              </a:rPr>
              <a:t>: </a:t>
            </a:r>
            <a:r>
              <a:rPr lang="fa-IR" altLang="en-US" sz="1500" dirty="0" smtClean="0">
                <a:cs typeface="B Nazanin" panose="00000400000000000000" pitchFamily="2" charset="-78"/>
              </a:rPr>
              <a:t>سیستم </a:t>
            </a:r>
            <a:r>
              <a:rPr lang="fa-IR" altLang="en-US" sz="1500" dirty="0">
                <a:cs typeface="B Nazanin" panose="00000400000000000000" pitchFamily="2" charset="-78"/>
              </a:rPr>
              <a:t>پرسنلی از طریق لینک سرور پایگاه داده</a:t>
            </a:r>
          </a:p>
          <a:p>
            <a:pPr marL="460375" indent="-401638" algn="r" rtl="1" eaLnBrk="1" hangingPunct="1">
              <a:buSzPct val="120000"/>
            </a:pPr>
            <a:endParaRPr lang="fa-IR" altLang="en-US" sz="2000" dirty="0" smtClean="0">
              <a:cs typeface="B Nazanin" panose="00000400000000000000" pitchFamily="2" charset="-78"/>
            </a:endParaRPr>
          </a:p>
          <a:p>
            <a:pPr marL="58737" indent="0" algn="r" rtl="1" eaLnBrk="1" hangingPunct="1">
              <a:buSzPct val="120000"/>
              <a:buNone/>
            </a:pPr>
            <a:endParaRPr lang="fa-IR" altLang="en-US" sz="2000" dirty="0" smtClean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485999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t"/>
          <a:lstStyle/>
          <a:p>
            <a:pPr algn="ctr" eaLnBrk="1" hangingPunct="1"/>
            <a:r>
              <a:rPr lang="fa-IR" altLang="en-US" sz="4000" dirty="0" smtClean="0">
                <a:cs typeface="B Yekan" panose="00000400000000000000" pitchFamily="2" charset="-78"/>
              </a:rPr>
              <a:t>معرفي فرآيندها</a:t>
            </a:r>
            <a:endParaRPr lang="en-US" altLang="en-US" sz="4000" dirty="0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355130"/>
            <a:ext cx="7696200" cy="4038600"/>
          </a:xfrm>
        </p:spPr>
        <p:txBody>
          <a:bodyPr/>
          <a:lstStyle/>
          <a:p>
            <a:pPr marL="460375" indent="-401638" algn="r" rtl="1" eaLnBrk="1" hangingPunct="1">
              <a:buSzPct val="120000"/>
            </a:pPr>
            <a:r>
              <a:rPr lang="fa-IR" altLang="en-US" sz="2000" dirty="0" smtClean="0">
                <a:cs typeface="B Nazanin" panose="00000400000000000000" pitchFamily="2" charset="-78"/>
              </a:rPr>
              <a:t>نام  فرآيند2 : </a:t>
            </a:r>
            <a:r>
              <a:rPr lang="fa-IR" altLang="en-US" sz="2000" dirty="0" smtClean="0">
                <a:cs typeface="B Nazanin" panose="00000400000000000000" pitchFamily="2" charset="-78"/>
              </a:rPr>
              <a:t>حکم ماموریت</a:t>
            </a:r>
            <a:endParaRPr lang="en-US" altLang="en-US" sz="2000" dirty="0" smtClean="0">
              <a:cs typeface="B Nazanin" panose="00000400000000000000" pitchFamily="2" charset="-78"/>
            </a:endParaRPr>
          </a:p>
          <a:p>
            <a:pPr marL="460375" indent="-401638" algn="r" rtl="1" eaLnBrk="1" hangingPunct="1">
              <a:buSzPct val="120000"/>
            </a:pPr>
            <a:r>
              <a:rPr lang="fa-IR" altLang="en-US" sz="2000" dirty="0" smtClean="0">
                <a:cs typeface="B Nazanin" panose="00000400000000000000" pitchFamily="2" charset="-78"/>
              </a:rPr>
              <a:t>شرح </a:t>
            </a:r>
            <a:r>
              <a:rPr lang="fa-IR" altLang="en-US" sz="2000" dirty="0" smtClean="0">
                <a:cs typeface="B Nazanin" panose="00000400000000000000" pitchFamily="2" charset="-78"/>
              </a:rPr>
              <a:t>فرآيند2 </a:t>
            </a:r>
            <a:r>
              <a:rPr lang="fa-IR" altLang="en-US" sz="2000" dirty="0" smtClean="0">
                <a:cs typeface="B Nazanin" panose="00000400000000000000" pitchFamily="2" charset="-78"/>
              </a:rPr>
              <a:t>:</a:t>
            </a:r>
          </a:p>
          <a:p>
            <a:pPr marL="860425" lvl="1" indent="-401638" algn="r" rtl="1" eaLnBrk="1" hangingPunct="1">
              <a:buSzPct val="120000"/>
            </a:pPr>
            <a:r>
              <a:rPr lang="fa-IR" altLang="en-US" sz="1500" dirty="0">
                <a:cs typeface="B Nazanin" panose="00000400000000000000" pitchFamily="2" charset="-78"/>
              </a:rPr>
              <a:t>ثبت </a:t>
            </a:r>
            <a:r>
              <a:rPr lang="fa-IR" altLang="en-US" sz="1500" dirty="0" smtClean="0">
                <a:cs typeface="B Nazanin" panose="00000400000000000000" pitchFamily="2" charset="-78"/>
              </a:rPr>
              <a:t>حکم توسط کاربر امور اداری</a:t>
            </a:r>
          </a:p>
          <a:p>
            <a:pPr marL="860425" lvl="1" indent="-401638" algn="r" rtl="1" eaLnBrk="1" hangingPunct="1">
              <a:buSzPct val="120000"/>
            </a:pPr>
            <a:r>
              <a:rPr lang="fa-IR" altLang="en-US" sz="1500" dirty="0" smtClean="0">
                <a:cs typeface="B Nazanin" panose="00000400000000000000" pitchFamily="2" charset="-78"/>
              </a:rPr>
              <a:t>ارسال </a:t>
            </a:r>
            <a:r>
              <a:rPr lang="fa-IR" altLang="en-US" sz="1500" dirty="0">
                <a:cs typeface="B Nazanin" panose="00000400000000000000" pitchFamily="2" charset="-78"/>
              </a:rPr>
              <a:t>اطلاعات </a:t>
            </a:r>
            <a:r>
              <a:rPr lang="fa-IR" altLang="en-US" sz="1500" dirty="0" smtClean="0">
                <a:cs typeface="B Nazanin" panose="00000400000000000000" pitchFamily="2" charset="-78"/>
              </a:rPr>
              <a:t> </a:t>
            </a:r>
            <a:r>
              <a:rPr lang="fa-IR" altLang="en-US" sz="1500" dirty="0">
                <a:cs typeface="B Nazanin" panose="00000400000000000000" pitchFamily="2" charset="-78"/>
              </a:rPr>
              <a:t>به سینا</a:t>
            </a:r>
          </a:p>
          <a:p>
            <a:pPr marL="1030287" lvl="2" indent="-171450" algn="r" rtl="1" eaLnBrk="1" hangingPunct="1">
              <a:buSzPct val="120000"/>
            </a:pPr>
            <a:r>
              <a:rPr lang="fa-IR" altLang="en-US" sz="1100" dirty="0">
                <a:cs typeface="B Nazanin" panose="00000400000000000000" pitchFamily="2" charset="-78"/>
              </a:rPr>
              <a:t>مهر اتوماتیک رئیس</a:t>
            </a:r>
          </a:p>
          <a:p>
            <a:pPr marL="1030287" lvl="2" indent="-171450" algn="r" rtl="1" eaLnBrk="1" hangingPunct="1">
              <a:buSzPct val="120000"/>
            </a:pPr>
            <a:r>
              <a:rPr lang="fa-IR" altLang="en-US" sz="1100" dirty="0" smtClean="0">
                <a:cs typeface="B Nazanin" panose="00000400000000000000" pitchFamily="2" charset="-78"/>
              </a:rPr>
              <a:t>به </a:t>
            </a:r>
            <a:r>
              <a:rPr lang="fa-IR" altLang="en-US" sz="1100" dirty="0">
                <a:cs typeface="B Nazanin" panose="00000400000000000000" pitchFamily="2" charset="-78"/>
              </a:rPr>
              <a:t>روز رسانی بانک اطلاعاتی</a:t>
            </a:r>
          </a:p>
          <a:p>
            <a:pPr marL="860425" lvl="1" indent="-401638" algn="r" rtl="1" eaLnBrk="1" hangingPunct="1">
              <a:buSzPct val="120000"/>
            </a:pPr>
            <a:r>
              <a:rPr lang="fa-IR" altLang="en-US" sz="1500" dirty="0">
                <a:cs typeface="B Nazanin" panose="00000400000000000000" pitchFamily="2" charset="-78"/>
              </a:rPr>
              <a:t>ثبت مهر پرسنلی در فرم مربوط </a:t>
            </a:r>
          </a:p>
          <a:p>
            <a:pPr marL="860425" lvl="1" indent="-401638" algn="r" rtl="1" eaLnBrk="1" hangingPunct="1">
              <a:buSzPct val="120000"/>
            </a:pPr>
            <a:r>
              <a:rPr lang="fa-IR" altLang="en-US" sz="1500" dirty="0" smtClean="0">
                <a:cs typeface="B Nazanin" panose="00000400000000000000" pitchFamily="2" charset="-78"/>
              </a:rPr>
              <a:t>ارجاع به کارمند مامورجهت اطلاع رسانی</a:t>
            </a:r>
            <a:endParaRPr lang="fa-IR" altLang="en-US" sz="1500" dirty="0">
              <a:cs typeface="B Nazanin" panose="00000400000000000000" pitchFamily="2" charset="-78"/>
            </a:endParaRPr>
          </a:p>
          <a:p>
            <a:pPr marL="460375" indent="-401638" algn="r" rtl="1" eaLnBrk="1" hangingPunct="1">
              <a:buSzPct val="120000"/>
            </a:pPr>
            <a:r>
              <a:rPr lang="fa-IR" altLang="en-US" sz="2000" dirty="0" smtClean="0">
                <a:cs typeface="B Nazanin" panose="00000400000000000000" pitchFamily="2" charset="-78"/>
              </a:rPr>
              <a:t>واحدهاي </a:t>
            </a:r>
            <a:r>
              <a:rPr lang="fa-IR" altLang="en-US" sz="2000" dirty="0">
                <a:cs typeface="B Nazanin" panose="00000400000000000000" pitchFamily="2" charset="-78"/>
              </a:rPr>
              <a:t>سازماني درگير</a:t>
            </a:r>
            <a:r>
              <a:rPr lang="fa-IR" altLang="en-US" sz="2000" dirty="0" smtClean="0">
                <a:cs typeface="B Nazanin" panose="00000400000000000000" pitchFamily="2" charset="-78"/>
              </a:rPr>
              <a:t>: کارمند مامور- </a:t>
            </a:r>
            <a:r>
              <a:rPr lang="fa-IR" altLang="en-US" sz="2000" dirty="0">
                <a:cs typeface="B Nazanin" panose="00000400000000000000" pitchFamily="2" charset="-78"/>
              </a:rPr>
              <a:t>امور اداری</a:t>
            </a:r>
          </a:p>
          <a:p>
            <a:pPr marL="460375" indent="-401638" algn="r" rtl="1" eaLnBrk="1" hangingPunct="1">
              <a:buSzPct val="120000"/>
            </a:pPr>
            <a:r>
              <a:rPr lang="fa-IR" altLang="en-US" sz="2000" dirty="0">
                <a:cs typeface="B Nazanin" panose="00000400000000000000" pitchFamily="2" charset="-78"/>
              </a:rPr>
              <a:t>ارتباط اين فرآيند 1 با ديگر سیستمها و نوع ارتباط: </a:t>
            </a:r>
            <a:r>
              <a:rPr lang="fa-IR" altLang="en-US" sz="1500" dirty="0">
                <a:cs typeface="B Nazanin" panose="00000400000000000000" pitchFamily="2" charset="-78"/>
              </a:rPr>
              <a:t>سیستم پرسنلی از طریق لینک سرور پایگاه داده</a:t>
            </a:r>
          </a:p>
          <a:p>
            <a:pPr marL="460375" indent="-401638" algn="r" rtl="1" eaLnBrk="1" hangingPunct="1">
              <a:buSzPct val="120000"/>
            </a:pPr>
            <a:endParaRPr lang="fa-IR" altLang="en-US" sz="2000" dirty="0" smtClean="0">
              <a:cs typeface="B Nazanin" panose="00000400000000000000" pitchFamily="2" charset="-7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t"/>
          <a:lstStyle/>
          <a:p>
            <a:pPr algn="ctr" eaLnBrk="1" hangingPunct="1"/>
            <a:r>
              <a:rPr lang="fa-IR" altLang="en-US" sz="4000" dirty="0" smtClean="0">
                <a:cs typeface="B Yekan" panose="00000400000000000000" pitchFamily="2" charset="-78"/>
              </a:rPr>
              <a:t>معرفي فرآيندها</a:t>
            </a:r>
            <a:endParaRPr lang="en-US" altLang="en-US" sz="4000" dirty="0" smtClean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23672" y="1355130"/>
            <a:ext cx="7934528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l"/>
              <a:defRPr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460375" indent="-401638" algn="r" rtl="1" eaLnBrk="1" hangingPunct="1">
              <a:buSzPct val="120000"/>
            </a:pPr>
            <a:r>
              <a:rPr lang="fa-IR" altLang="en-US" sz="2000" kern="0" dirty="0" smtClean="0">
                <a:cs typeface="B Nazanin" panose="00000400000000000000" pitchFamily="2" charset="-78"/>
              </a:rPr>
              <a:t>نام  فرآيند3 : ثبت تعویض نوبت کار</a:t>
            </a:r>
            <a:endParaRPr lang="en-US" altLang="en-US" sz="2000" kern="0" dirty="0" smtClean="0">
              <a:cs typeface="B Nazanin" panose="00000400000000000000" pitchFamily="2" charset="-78"/>
            </a:endParaRPr>
          </a:p>
          <a:p>
            <a:pPr marL="460375" indent="-401638" algn="r" rtl="1" eaLnBrk="1" hangingPunct="1">
              <a:buSzPct val="120000"/>
            </a:pPr>
            <a:r>
              <a:rPr lang="fa-IR" altLang="en-US" sz="2000" kern="0" dirty="0" smtClean="0">
                <a:cs typeface="B Nazanin" panose="00000400000000000000" pitchFamily="2" charset="-78"/>
              </a:rPr>
              <a:t>شرح فرآيند3 :</a:t>
            </a:r>
          </a:p>
          <a:p>
            <a:pPr marL="860425" lvl="1" indent="-401638" algn="r" rtl="1" eaLnBrk="1" hangingPunct="1">
              <a:buSzPct val="120000"/>
            </a:pPr>
            <a:r>
              <a:rPr lang="fa-IR" altLang="en-US" sz="1500" kern="0" dirty="0" smtClean="0">
                <a:cs typeface="B Nazanin" panose="00000400000000000000" pitchFamily="2" charset="-78"/>
              </a:rPr>
              <a:t> ثبت درخواست (تعویض نوبت کار) توسط متقاضی</a:t>
            </a:r>
          </a:p>
          <a:p>
            <a:pPr marL="860425" lvl="1" indent="-401638" algn="r" rtl="1" eaLnBrk="1" hangingPunct="1">
              <a:buSzPct val="120000"/>
            </a:pPr>
            <a:r>
              <a:rPr lang="fa-IR" altLang="en-US" sz="1500" kern="0" dirty="0" smtClean="0">
                <a:cs typeface="B Nazanin" panose="00000400000000000000" pitchFamily="2" charset="-78"/>
              </a:rPr>
              <a:t>ارجاع فرم به فرد جانشین (جهت درج امضا)</a:t>
            </a:r>
          </a:p>
          <a:p>
            <a:pPr marL="860425" lvl="1" indent="-401638" algn="r" rtl="1" eaLnBrk="1" hangingPunct="1">
              <a:buSzPct val="120000"/>
            </a:pPr>
            <a:r>
              <a:rPr lang="fa-IR" altLang="en-US" sz="1500" kern="0" dirty="0">
                <a:cs typeface="B Nazanin" panose="00000400000000000000" pitchFamily="2" charset="-78"/>
              </a:rPr>
              <a:t>ارجاع فرم به مسئول مربوط</a:t>
            </a:r>
          </a:p>
          <a:p>
            <a:pPr marL="860425" lvl="1" indent="-401638" algn="r" rtl="1" eaLnBrk="1" hangingPunct="1">
              <a:buSzPct val="120000"/>
            </a:pPr>
            <a:r>
              <a:rPr lang="fa-IR" altLang="en-US" sz="1500" kern="0" dirty="0" smtClean="0">
                <a:cs typeface="B Nazanin" panose="00000400000000000000" pitchFamily="2" charset="-78"/>
              </a:rPr>
              <a:t>ارسال اطلاعات فرم به سینا</a:t>
            </a:r>
          </a:p>
          <a:p>
            <a:pPr marL="1260475" lvl="2" indent="-401638" algn="r" rtl="1" eaLnBrk="1" hangingPunct="1">
              <a:buSzPct val="120000"/>
            </a:pPr>
            <a:r>
              <a:rPr lang="fa-IR" altLang="en-US" sz="1100" kern="0" dirty="0" smtClean="0">
                <a:cs typeface="B Nazanin" panose="00000400000000000000" pitchFamily="2" charset="-78"/>
              </a:rPr>
              <a:t>به روز رسانی بانک اطلاعاتی</a:t>
            </a:r>
          </a:p>
          <a:p>
            <a:pPr marL="860425" lvl="1" indent="-401638" algn="r" rtl="1" eaLnBrk="1" hangingPunct="1">
              <a:buSzPct val="120000"/>
            </a:pPr>
            <a:r>
              <a:rPr lang="fa-IR" altLang="en-US" sz="1500" kern="0" dirty="0" smtClean="0">
                <a:cs typeface="B Nazanin" panose="00000400000000000000" pitchFamily="2" charset="-78"/>
              </a:rPr>
              <a:t>ثبت مهر پرسنلی در فرم مربوط </a:t>
            </a:r>
          </a:p>
          <a:p>
            <a:pPr marL="460375" indent="-401638" algn="r" rtl="1" eaLnBrk="1" hangingPunct="1">
              <a:buSzPct val="120000"/>
            </a:pPr>
            <a:r>
              <a:rPr lang="fa-IR" altLang="en-US" sz="2000" kern="0" dirty="0" smtClean="0">
                <a:cs typeface="B Nazanin" panose="00000400000000000000" pitchFamily="2" charset="-78"/>
              </a:rPr>
              <a:t>واحدهاي سازماني درگير: متقاضی- جانشین- امور اداری</a:t>
            </a:r>
          </a:p>
          <a:p>
            <a:pPr marL="460375" indent="-401638" algn="r" rtl="1" eaLnBrk="1" hangingPunct="1">
              <a:buSzPct val="120000"/>
            </a:pPr>
            <a:r>
              <a:rPr lang="fa-IR" altLang="en-US" sz="2000" kern="0" dirty="0" smtClean="0">
                <a:cs typeface="B Nazanin" panose="00000400000000000000" pitchFamily="2" charset="-78"/>
              </a:rPr>
              <a:t>ارتباط اين فرآيند  با ديگر سیستمها و نوع ارتباط: </a:t>
            </a:r>
            <a:r>
              <a:rPr lang="fa-IR" altLang="en-US" sz="1500" kern="0" dirty="0" smtClean="0">
                <a:cs typeface="B Nazanin" panose="00000400000000000000" pitchFamily="2" charset="-78"/>
              </a:rPr>
              <a:t>سیستم پرسنلی از طریق لینک سرور پایگاه داده</a:t>
            </a:r>
          </a:p>
          <a:p>
            <a:pPr marL="460375" indent="-401638" algn="r" rtl="1" eaLnBrk="1" hangingPunct="1">
              <a:buSzPct val="120000"/>
            </a:pPr>
            <a:endParaRPr lang="fa-IR" altLang="en-US" sz="2000" kern="0" dirty="0" smtClean="0">
              <a:cs typeface="B Nazanin" panose="00000400000000000000" pitchFamily="2" charset="-78"/>
            </a:endParaRPr>
          </a:p>
          <a:p>
            <a:pPr marL="58737" indent="0" algn="r" rtl="1" eaLnBrk="1" hangingPunct="1">
              <a:buSzPct val="120000"/>
              <a:buFont typeface="Wingdings" panose="05000000000000000000" pitchFamily="2" charset="2"/>
              <a:buNone/>
            </a:pPr>
            <a:endParaRPr lang="fa-IR" altLang="en-US" sz="2000" kern="0" dirty="0" smtClean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281502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2752" y="510220"/>
            <a:ext cx="8112125" cy="11430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fa-IR" altLang="en-US" sz="4000" dirty="0" smtClean="0">
                <a:cs typeface="B Yekan" panose="00000400000000000000" pitchFamily="2" charset="-78"/>
              </a:rPr>
              <a:t>يكپارچه‌سازي و ارتباطات با ديگر نرم‌افزارها</a:t>
            </a:r>
            <a:endParaRPr lang="en-US" altLang="en-US" sz="4000" dirty="0">
              <a:cs typeface="B Yekan" panose="00000400000000000000" pitchFamily="2" charset="-78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2235" y="1905000"/>
            <a:ext cx="8225965" cy="4038600"/>
          </a:xfrm>
        </p:spPr>
        <p:txBody>
          <a:bodyPr/>
          <a:lstStyle/>
          <a:p>
            <a:pPr algn="r" rtl="1" eaLnBrk="1" hangingPunct="1">
              <a:buFont typeface="Wingdings" panose="05000000000000000000" pitchFamily="2" charset="2"/>
              <a:buChar char="Ø"/>
            </a:pPr>
            <a:r>
              <a:rPr lang="fa-IR" altLang="en-US" dirty="0" smtClean="0">
                <a:cs typeface="B Nazanin" panose="00000400000000000000" pitchFamily="2" charset="-78"/>
              </a:rPr>
              <a:t>ارتباط با سیستم پرسنلی شرکت</a:t>
            </a:r>
          </a:p>
          <a:p>
            <a:pPr algn="r" rtl="1" eaLnBrk="1" hangingPunct="1">
              <a:buFont typeface="Wingdings" panose="05000000000000000000" pitchFamily="2" charset="2"/>
              <a:buChar char="Ø"/>
            </a:pPr>
            <a:r>
              <a:rPr lang="fa-IR" altLang="en-US" dirty="0" smtClean="0">
                <a:cs typeface="B Nazanin" panose="00000400000000000000" pitchFamily="2" charset="-78"/>
              </a:rPr>
              <a:t>فعال و غیرفعال شدن کاربر در سامانه ی فرزین از طریق نرم افزار پرسنلی</a:t>
            </a:r>
          </a:p>
          <a:p>
            <a:pPr algn="r" rtl="1" eaLnBrk="1" hangingPunct="1">
              <a:buFont typeface="Wingdings" panose="05000000000000000000" pitchFamily="2" charset="2"/>
              <a:buChar char="Ø"/>
            </a:pPr>
            <a:r>
              <a:rPr lang="fa-IR" altLang="en-US" dirty="0" smtClean="0">
                <a:cs typeface="B Nazanin" panose="00000400000000000000" pitchFamily="2" charset="-78"/>
              </a:rPr>
              <a:t>ثبت نتایج فرم های فرزین در سیستم پرسنلی و دسترسی کاربران برای مشاهده سوابق پرسنلی </a:t>
            </a:r>
            <a:endParaRPr lang="en-US" altLang="en-US" dirty="0" smtClean="0">
              <a:cs typeface="B Nazanin" panose="00000400000000000000" pitchFamily="2" charset="-78"/>
            </a:endParaRP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2752" y="510220"/>
            <a:ext cx="8112125" cy="11430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fa-IR" altLang="en-US" sz="4000" dirty="0" smtClean="0">
                <a:cs typeface="B Yekan" panose="00000400000000000000" pitchFamily="2" charset="-78"/>
              </a:rPr>
              <a:t>تصاوير مربوط به يكپارچه‌سازي</a:t>
            </a:r>
            <a:endParaRPr lang="en-US" altLang="en-US" sz="4000" dirty="0">
              <a:cs typeface="B Yekan" panose="00000400000000000000" pitchFamily="2" charset="-78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 eaLnBrk="1" hangingPunct="1">
              <a:buFont typeface="Wingdings" panose="05000000000000000000" pitchFamily="2" charset="2"/>
              <a:buNone/>
            </a:pPr>
            <a:r>
              <a:rPr lang="fa-IR" altLang="en-US" dirty="0" smtClean="0">
                <a:cs typeface="B Nazanin" panose="00000400000000000000" pitchFamily="2" charset="-78"/>
              </a:rPr>
              <a:t>نرم افزار پرسنلی</a:t>
            </a:r>
            <a:endParaRPr lang="en-US" altLang="en-US" dirty="0" smtClean="0">
              <a:cs typeface="B Nazanin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5120" y="1815990"/>
            <a:ext cx="2995590" cy="360668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1925" y="4273910"/>
            <a:ext cx="6997812" cy="19214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79975" y="2726730"/>
            <a:ext cx="2800350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849127"/>
      </p:ext>
    </p:extLst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533400"/>
            <a:ext cx="7696200" cy="533400"/>
          </a:xfrm>
        </p:spPr>
        <p:txBody>
          <a:bodyPr/>
          <a:lstStyle/>
          <a:p>
            <a:pPr eaLnBrk="1" hangingPunct="1"/>
            <a:r>
              <a:rPr lang="en-US" altLang="en-US" sz="3600" smtClean="0"/>
              <a:t>Appropriate Use of Images</a:t>
            </a:r>
          </a:p>
        </p:txBody>
      </p:sp>
      <p:sp>
        <p:nvSpPr>
          <p:cNvPr id="25603" name="Rectangle 1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25604" name="Rectangle 20" descr="Blue tissue paper"/>
          <p:cNvSpPr>
            <a:spLocks noChangeArrowheads="1"/>
          </p:cNvSpPr>
          <p:nvPr/>
        </p:nvSpPr>
        <p:spPr bwMode="auto">
          <a:xfrm>
            <a:off x="1805" y="0"/>
            <a:ext cx="9144000" cy="6858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5605" name="Rectangle 21"/>
          <p:cNvSpPr>
            <a:spLocks noChangeArrowheads="1"/>
          </p:cNvSpPr>
          <p:nvPr/>
        </p:nvSpPr>
        <p:spPr bwMode="auto">
          <a:xfrm>
            <a:off x="496887" y="1094509"/>
            <a:ext cx="822642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rtl="1" eaLnBrk="1" hangingPunct="1"/>
            <a:r>
              <a:rPr lang="fa-IR" altLang="en-US" sz="3200" dirty="0" smtClean="0">
                <a:solidFill>
                  <a:schemeClr val="tx2"/>
                </a:solidFill>
                <a:latin typeface="Arial Black" panose="020B0A04020102020204" pitchFamily="34" charset="0"/>
                <a:cs typeface="B Titr" panose="00000700000000000000" pitchFamily="2" charset="-78"/>
              </a:rPr>
              <a:t>مزيت، بهره وري و بهبود ايجاد شده در سازمان استفاده كننده</a:t>
            </a:r>
            <a:endParaRPr lang="en-US" altLang="en-US" sz="3200" dirty="0">
              <a:solidFill>
                <a:schemeClr val="tx2"/>
              </a:solidFill>
              <a:latin typeface="Arial Black" panose="020B0A04020102020204" pitchFamily="34" charset="0"/>
              <a:cs typeface="B Titr" panose="00000700000000000000" pitchFamily="2" charset="-78"/>
            </a:endParaRPr>
          </a:p>
        </p:txBody>
      </p:sp>
      <p:sp>
        <p:nvSpPr>
          <p:cNvPr id="6" name="Rectangle 21"/>
          <p:cNvSpPr>
            <a:spLocks noChangeArrowheads="1"/>
          </p:cNvSpPr>
          <p:nvPr/>
        </p:nvSpPr>
        <p:spPr bwMode="auto">
          <a:xfrm>
            <a:off x="577880" y="2214542"/>
            <a:ext cx="8226425" cy="413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rtl="1" eaLnBrk="1" hangingPunct="1"/>
            <a:endParaRPr lang="en-US" altLang="en-US" sz="3200" dirty="0">
              <a:solidFill>
                <a:schemeClr val="tx2"/>
              </a:solidFill>
              <a:latin typeface="Arial Black" panose="020B0A04020102020204" pitchFamily="34" charset="0"/>
              <a:cs typeface="B Titr" panose="00000700000000000000" pitchFamily="2" charset="-78"/>
            </a:endParaRPr>
          </a:p>
        </p:txBody>
      </p:sp>
      <p:sp>
        <p:nvSpPr>
          <p:cNvPr id="7" name="Rectangle 21"/>
          <p:cNvSpPr>
            <a:spLocks noChangeArrowheads="1"/>
          </p:cNvSpPr>
          <p:nvPr/>
        </p:nvSpPr>
        <p:spPr bwMode="auto">
          <a:xfrm>
            <a:off x="577879" y="1850177"/>
            <a:ext cx="8226425" cy="3984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800" dirty="0">
                <a:cs typeface="B Nazanin" panose="00000400000000000000" pitchFamily="2" charset="-78"/>
              </a:rPr>
              <a:t>انجام کامل فرآیندهای مذکور به صورت الکترونیکی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800" dirty="0" smtClean="0">
                <a:cs typeface="B Nazanin" panose="00000400000000000000" pitchFamily="2" charset="-78"/>
              </a:rPr>
              <a:t>کاهش </a:t>
            </a:r>
            <a:r>
              <a:rPr lang="fa-IR" sz="2800" dirty="0">
                <a:cs typeface="B Nazanin" panose="00000400000000000000" pitchFamily="2" charset="-78"/>
              </a:rPr>
              <a:t>خطاهای </a:t>
            </a:r>
            <a:r>
              <a:rPr lang="fa-IR" sz="2800" dirty="0" smtClean="0">
                <a:cs typeface="B Nazanin" panose="00000400000000000000" pitchFamily="2" charset="-78"/>
              </a:rPr>
              <a:t>انسانی در تکمیل و فرآیند ارسال فرم های پرسنلی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800" dirty="0" smtClean="0">
                <a:cs typeface="B Nazanin" panose="00000400000000000000" pitchFamily="2" charset="-78"/>
              </a:rPr>
              <a:t>افزایش سرعت فرآیند</a:t>
            </a:r>
            <a:endParaRPr lang="fa-IR" sz="2800" dirty="0"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800" dirty="0" smtClean="0">
                <a:cs typeface="B Nazanin" panose="00000400000000000000" pitchFamily="2" charset="-78"/>
              </a:rPr>
              <a:t>امکان </a:t>
            </a:r>
            <a:r>
              <a:rPr lang="fa-IR" sz="2800" dirty="0">
                <a:cs typeface="B Nazanin" panose="00000400000000000000" pitchFamily="2" charset="-78"/>
              </a:rPr>
              <a:t>مشاهده ی روند ثبت مرخصی و </a:t>
            </a:r>
            <a:r>
              <a:rPr lang="fa-IR" sz="2800" dirty="0" smtClean="0">
                <a:cs typeface="B Nazanin" panose="00000400000000000000" pitchFamily="2" charset="-78"/>
              </a:rPr>
              <a:t>سوابق </a:t>
            </a:r>
            <a:r>
              <a:rPr lang="fa-IR" sz="2800" dirty="0">
                <a:cs typeface="B Nazanin" panose="00000400000000000000" pitchFamily="2" charset="-78"/>
              </a:rPr>
              <a:t>برای </a:t>
            </a:r>
            <a:r>
              <a:rPr lang="fa-IR" sz="2800" dirty="0" smtClean="0">
                <a:cs typeface="B Nazanin" panose="00000400000000000000" pitchFamily="2" charset="-78"/>
              </a:rPr>
              <a:t>کاربران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800" dirty="0" smtClean="0">
                <a:cs typeface="B Nazanin" panose="00000400000000000000" pitchFamily="2" charset="-78"/>
              </a:rPr>
              <a:t>التزام کاربران به استفاده از سیستم فرزین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800" dirty="0" smtClean="0">
                <a:cs typeface="B Nazanin" panose="00000400000000000000" pitchFamily="2" charset="-78"/>
              </a:rPr>
              <a:t>عدم نیاز روسا و مدیران از سیستم پرسنلی جهت تایید امور پرسنلی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800" dirty="0">
                <a:cs typeface="B Nazanin" panose="00000400000000000000" pitchFamily="2" charset="-78"/>
              </a:rPr>
              <a:t>عدم امکان استفاده از مرخصی مازاد بر سقف توسط متقاضیان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fa-IR" sz="2800" dirty="0" smtClean="0"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fa-IR" sz="2800" dirty="0">
              <a:cs typeface="B Nazanin" panose="00000400000000000000" pitchFamily="2" charset="-78"/>
            </a:endParaRPr>
          </a:p>
          <a:p>
            <a:pPr algn="ctr" rtl="1" eaLnBrk="1" hangingPunct="1"/>
            <a:endParaRPr lang="en-US" altLang="en-US" sz="2800" dirty="0">
              <a:solidFill>
                <a:schemeClr val="tx2"/>
              </a:solidFill>
              <a:latin typeface="Arial Black" panose="020B0A0402010202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895764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533400"/>
            <a:ext cx="7696200" cy="533400"/>
          </a:xfrm>
        </p:spPr>
        <p:txBody>
          <a:bodyPr/>
          <a:lstStyle/>
          <a:p>
            <a:pPr eaLnBrk="1" hangingPunct="1"/>
            <a:r>
              <a:rPr lang="en-US" altLang="en-US" sz="3600" smtClean="0"/>
              <a:t>Appropriate Use of Images</a:t>
            </a:r>
          </a:p>
        </p:txBody>
      </p:sp>
      <p:sp>
        <p:nvSpPr>
          <p:cNvPr id="25603" name="Rectangle 1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25604" name="Rectangle 20" descr="Blue tissue paper"/>
          <p:cNvSpPr>
            <a:spLocks noChangeArrowheads="1"/>
          </p:cNvSpPr>
          <p:nvPr/>
        </p:nvSpPr>
        <p:spPr bwMode="auto">
          <a:xfrm>
            <a:off x="1805" y="0"/>
            <a:ext cx="9144000" cy="6858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5605" name="Rectangle 21"/>
          <p:cNvSpPr>
            <a:spLocks noChangeArrowheads="1"/>
          </p:cNvSpPr>
          <p:nvPr/>
        </p:nvSpPr>
        <p:spPr bwMode="auto">
          <a:xfrm>
            <a:off x="417513" y="533400"/>
            <a:ext cx="822642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rtl="1" eaLnBrk="1" hangingPunct="1"/>
            <a:r>
              <a:rPr lang="fa-IR" altLang="en-US" sz="3200" dirty="0" smtClean="0">
                <a:solidFill>
                  <a:schemeClr val="tx2"/>
                </a:solidFill>
                <a:latin typeface="Arial Black" panose="020B0A04020102020204" pitchFamily="34" charset="0"/>
                <a:cs typeface="B Titr" panose="00000700000000000000" pitchFamily="2" charset="-78"/>
              </a:rPr>
              <a:t>سایر موارد</a:t>
            </a:r>
            <a:r>
              <a:rPr lang="en-US" altLang="en-US" sz="3200" dirty="0" smtClean="0">
                <a:solidFill>
                  <a:schemeClr val="tx2"/>
                </a:solidFill>
                <a:latin typeface="Arial Black" panose="020B0A04020102020204" pitchFamily="34" charset="0"/>
                <a:cs typeface="B Titr" panose="00000700000000000000" pitchFamily="2" charset="-78"/>
              </a:rPr>
              <a:t> </a:t>
            </a:r>
            <a:r>
              <a:rPr lang="fa-IR" altLang="en-US" sz="3200" dirty="0" smtClean="0">
                <a:solidFill>
                  <a:schemeClr val="tx2"/>
                </a:solidFill>
                <a:latin typeface="Arial Black" panose="020B0A04020102020204" pitchFamily="34" charset="0"/>
                <a:cs typeface="B Titr" panose="00000700000000000000" pitchFamily="2" charset="-78"/>
              </a:rPr>
              <a:t>قابل طرح</a:t>
            </a:r>
            <a:endParaRPr lang="en-US" altLang="en-US" sz="3200" dirty="0">
              <a:solidFill>
                <a:schemeClr val="tx2"/>
              </a:solidFill>
              <a:latin typeface="Arial Black" panose="020B0A04020102020204" pitchFamily="34" charset="0"/>
              <a:cs typeface="B Titr" panose="00000700000000000000" pitchFamily="2" charset="-78"/>
            </a:endParaRPr>
          </a:p>
        </p:txBody>
      </p:sp>
      <p:sp>
        <p:nvSpPr>
          <p:cNvPr id="6" name="Rectangle 21"/>
          <p:cNvSpPr>
            <a:spLocks noChangeArrowheads="1"/>
          </p:cNvSpPr>
          <p:nvPr/>
        </p:nvSpPr>
        <p:spPr bwMode="auto">
          <a:xfrm>
            <a:off x="411697" y="1278320"/>
            <a:ext cx="8226425" cy="4954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rtl="1" eaLnBrk="1" hangingPunct="1"/>
            <a:endParaRPr lang="en-US" altLang="en-US" sz="3200" dirty="0">
              <a:solidFill>
                <a:schemeClr val="tx2"/>
              </a:solidFill>
              <a:latin typeface="Arial Black" panose="020B0A04020102020204" pitchFamily="34" charset="0"/>
              <a:cs typeface="B Titr" panose="00000700000000000000" pitchFamily="2" charset="-78"/>
            </a:endParaRPr>
          </a:p>
        </p:txBody>
      </p:sp>
      <p:sp>
        <p:nvSpPr>
          <p:cNvPr id="7" name="Rectangle 21"/>
          <p:cNvSpPr>
            <a:spLocks noChangeArrowheads="1"/>
          </p:cNvSpPr>
          <p:nvPr/>
        </p:nvSpPr>
        <p:spPr bwMode="auto">
          <a:xfrm>
            <a:off x="495300" y="1487585"/>
            <a:ext cx="8226425" cy="3882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457200" indent="-457200" algn="r" rtl="1" eaLnBrk="1" hangingPunct="1">
              <a:buFont typeface="Arial" panose="020B0604020202020204" pitchFamily="34" charset="0"/>
              <a:buChar char="•"/>
            </a:pPr>
            <a:r>
              <a:rPr lang="fa-IR" altLang="en-US" sz="3200" dirty="0" smtClean="0">
                <a:latin typeface="Arial Black" panose="020B0A04020102020204" pitchFamily="34" charset="0"/>
                <a:cs typeface="B Nazanin" panose="00000400000000000000" pitchFamily="2" charset="-78"/>
              </a:rPr>
              <a:t>حداکثر استفاده از قابلیتهای فعلی نرم افزار فرزین در سازمان</a:t>
            </a:r>
          </a:p>
          <a:p>
            <a:pPr marL="457200" indent="-457200" algn="r" rtl="1" eaLnBrk="1" hangingPunct="1">
              <a:buFont typeface="Arial" panose="020B0604020202020204" pitchFamily="34" charset="0"/>
              <a:buChar char="•"/>
            </a:pPr>
            <a:r>
              <a:rPr lang="fa-IR" sz="3200" dirty="0">
                <a:cs typeface="B Nazanin" panose="00000400000000000000" pitchFamily="2" charset="-78"/>
              </a:rPr>
              <a:t>امکان دسترسی کاربران از خارج از سازمان در بستر اینترنت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3200" dirty="0">
                <a:cs typeface="B Nazanin" panose="00000400000000000000" pitchFamily="2" charset="-78"/>
              </a:rPr>
              <a:t>صرفه جویی در کاغذ مصرف شده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3200" dirty="0">
                <a:cs typeface="B Nazanin" panose="00000400000000000000" pitchFamily="2" charset="-78"/>
              </a:rPr>
              <a:t>صرفه جویی در زمان </a:t>
            </a:r>
            <a:r>
              <a:rPr lang="fa-IR" sz="3200" dirty="0" smtClean="0">
                <a:cs typeface="B Nazanin" panose="00000400000000000000" pitchFamily="2" charset="-78"/>
              </a:rPr>
              <a:t>کارکنان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3200" dirty="0" smtClean="0">
                <a:cs typeface="B Nazanin" panose="00000400000000000000" pitchFamily="2" charset="-78"/>
              </a:rPr>
              <a:t>کاهش </a:t>
            </a:r>
            <a:r>
              <a:rPr lang="fa-IR" sz="3200" dirty="0">
                <a:cs typeface="B Nazanin" panose="00000400000000000000" pitchFamily="2" charset="-78"/>
              </a:rPr>
              <a:t>خطاهای انسانی در خصوص تغذیه اطلاعات به سیستم پرسنلی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fa-IR" sz="3200" dirty="0">
              <a:cs typeface="B Nazanin" panose="00000400000000000000" pitchFamily="2" charset="-78"/>
            </a:endParaRPr>
          </a:p>
          <a:p>
            <a:pPr algn="r" rtl="1" eaLnBrk="1" hangingPunct="1"/>
            <a:endParaRPr lang="fa-IR" altLang="en-US" sz="3200" dirty="0">
              <a:latin typeface="Arial Black" panose="020B0A04020102020204" pitchFamily="34" charset="0"/>
              <a:cs typeface="B Nazanin" panose="00000400000000000000" pitchFamily="2" charset="-78"/>
            </a:endParaRPr>
          </a:p>
          <a:p>
            <a:pPr algn="r" rtl="1" eaLnBrk="1" hangingPunct="1"/>
            <a:endParaRPr lang="fa-IR" altLang="en-US" sz="3200" dirty="0" smtClean="0">
              <a:latin typeface="Arial Black" panose="020B0A04020102020204" pitchFamily="34" charset="0"/>
              <a:cs typeface="B Nazanin" panose="00000400000000000000" pitchFamily="2" charset="-78"/>
            </a:endParaRPr>
          </a:p>
          <a:p>
            <a:pPr algn="r" rtl="1" eaLnBrk="1" hangingPunct="1"/>
            <a:endParaRPr lang="fa-IR" altLang="en-US" sz="3200" dirty="0">
              <a:latin typeface="Arial Black" panose="020B0A04020102020204" pitchFamily="34" charset="0"/>
              <a:cs typeface="B Nazanin" panose="00000400000000000000" pitchFamily="2" charset="-78"/>
            </a:endParaRPr>
          </a:p>
          <a:p>
            <a:pPr algn="r" rtl="1" eaLnBrk="1" hangingPunct="1"/>
            <a:endParaRPr lang="fa-IR" altLang="en-US" sz="3200" dirty="0" smtClean="0">
              <a:latin typeface="Arial Black" panose="020B0A04020102020204" pitchFamily="34" charset="0"/>
              <a:cs typeface="B Nazanin" panose="00000400000000000000" pitchFamily="2" charset="-78"/>
            </a:endParaRPr>
          </a:p>
          <a:p>
            <a:pPr algn="r" rtl="1" eaLnBrk="1" hangingPunct="1"/>
            <a:endParaRPr lang="fa-IR" altLang="en-US" sz="3200" dirty="0">
              <a:latin typeface="Arial Black" panose="020B0A04020102020204" pitchFamily="34" charset="0"/>
              <a:cs typeface="B Nazanin" panose="00000400000000000000" pitchFamily="2" charset="-78"/>
            </a:endParaRPr>
          </a:p>
          <a:p>
            <a:pPr algn="r" rtl="1" eaLnBrk="1" hangingPunct="1"/>
            <a:endParaRPr lang="fa-IR" altLang="en-US" sz="3200" dirty="0" smtClean="0">
              <a:latin typeface="Arial Black" panose="020B0A04020102020204" pitchFamily="34" charset="0"/>
              <a:cs typeface="B Nazanin" panose="00000400000000000000" pitchFamily="2" charset="-78"/>
            </a:endParaRPr>
          </a:p>
          <a:p>
            <a:pPr algn="r" rtl="1" eaLnBrk="1" hangingPunct="1"/>
            <a:endParaRPr lang="en-US" altLang="en-US" sz="3200" dirty="0">
              <a:latin typeface="Arial Black" panose="020B0A0402010202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859301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077912"/>
            <a:ext cx="7531100" cy="2351087"/>
          </a:xfrm>
        </p:spPr>
        <p:txBody>
          <a:bodyPr/>
          <a:lstStyle/>
          <a:p>
            <a:pPr eaLnBrk="1" hangingPunct="1"/>
            <a:r>
              <a:rPr lang="fa-IR" altLang="en-US" sz="3200" i="0" dirty="0">
                <a:cs typeface="B Titr" panose="00000700000000000000" pitchFamily="2" charset="-78"/>
              </a:rPr>
              <a:t>اولين </a:t>
            </a:r>
            <a:r>
              <a:rPr lang="fa-IR" altLang="en-US" sz="3200" i="0" dirty="0" smtClean="0">
                <a:cs typeface="B Titr" panose="00000700000000000000" pitchFamily="2" charset="-78"/>
              </a:rPr>
              <a:t>همايش</a:t>
            </a:r>
            <a:br>
              <a:rPr lang="fa-IR" altLang="en-US" sz="3200" i="0" dirty="0" smtClean="0">
                <a:cs typeface="B Titr" panose="00000700000000000000" pitchFamily="2" charset="-78"/>
              </a:rPr>
            </a:br>
            <a:r>
              <a:rPr lang="fa-IR" altLang="en-US" sz="3200" i="0" dirty="0" smtClean="0">
                <a:solidFill>
                  <a:srgbClr val="FF0000"/>
                </a:solidFill>
                <a:cs typeface="B Titr" panose="00000700000000000000" pitchFamily="2" charset="-78"/>
              </a:rPr>
              <a:t>هوشمندسازي</a:t>
            </a:r>
            <a:r>
              <a:rPr lang="fa-IR" altLang="en-US" sz="3200" i="0" dirty="0" smtClean="0">
                <a:cs typeface="B Titr" panose="00000700000000000000" pitchFamily="2" charset="-78"/>
              </a:rPr>
              <a:t> و </a:t>
            </a:r>
            <a:r>
              <a:rPr lang="fa-IR" altLang="en-US" sz="3200" i="0" dirty="0" smtClean="0">
                <a:solidFill>
                  <a:srgbClr val="FF0000"/>
                </a:solidFill>
                <a:cs typeface="B Titr" panose="00000700000000000000" pitchFamily="2" charset="-78"/>
              </a:rPr>
              <a:t>الكترونيكي كردن فرآيندها</a:t>
            </a:r>
            <a:r>
              <a:rPr lang="fa-IR" altLang="en-US" sz="3200" i="0" dirty="0" smtClean="0">
                <a:cs typeface="B Titr" panose="00000700000000000000" pitchFamily="2" charset="-78"/>
              </a:rPr>
              <a:t> </a:t>
            </a:r>
            <a:br>
              <a:rPr lang="fa-IR" altLang="en-US" sz="3200" i="0" dirty="0" smtClean="0">
                <a:cs typeface="B Titr" panose="00000700000000000000" pitchFamily="2" charset="-78"/>
              </a:rPr>
            </a:br>
            <a:r>
              <a:rPr lang="fa-IR" altLang="en-US" sz="3200" i="0" dirty="0" smtClean="0">
                <a:cs typeface="B Titr" panose="00000700000000000000" pitchFamily="2" charset="-78"/>
              </a:rPr>
              <a:t>در سازمان‌هاي دولتي و خصوصي</a:t>
            </a:r>
            <a:br>
              <a:rPr lang="fa-IR" altLang="en-US" sz="3200" i="0" dirty="0" smtClean="0">
                <a:cs typeface="B Titr" panose="00000700000000000000" pitchFamily="2" charset="-78"/>
              </a:rPr>
            </a:br>
            <a:r>
              <a:rPr lang="fa-IR" altLang="en-US" sz="3200" i="0" dirty="0" smtClean="0">
                <a:cs typeface="B Titr" panose="00000700000000000000" pitchFamily="2" charset="-78"/>
              </a:rPr>
              <a:t>(دي‌ماه 97)</a:t>
            </a:r>
            <a:endParaRPr lang="en-US" altLang="en-US" sz="3200" i="0" dirty="0" smtClean="0">
              <a:cs typeface="B Titr" panose="00000700000000000000" pitchFamily="2" charset="-78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22790" y="3429000"/>
            <a:ext cx="6260015" cy="2057400"/>
          </a:xfrm>
        </p:spPr>
        <p:txBody>
          <a:bodyPr/>
          <a:lstStyle/>
          <a:p>
            <a:pPr algn="r" rtl="1" eaLnBrk="1" hangingPunct="1">
              <a:lnSpc>
                <a:spcPct val="90000"/>
              </a:lnSpc>
            </a:pPr>
            <a:r>
              <a:rPr lang="fa-IR" altLang="en-US" sz="3600" b="1" dirty="0" smtClean="0">
                <a:latin typeface="+mj-lt"/>
                <a:ea typeface="+mj-ea"/>
                <a:cs typeface="B Nazanin" panose="00000400000000000000" pitchFamily="2" charset="-78"/>
              </a:rPr>
              <a:t>شرکت پتروشیمی اصفهان </a:t>
            </a:r>
            <a:endParaRPr lang="en-US" altLang="en-US" sz="3600" b="1" dirty="0">
              <a:latin typeface="+mj-lt"/>
              <a:ea typeface="+mj-ea"/>
              <a:cs typeface="B Nazanin" panose="000004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410" y="3517638"/>
            <a:ext cx="1766630" cy="194682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077913"/>
            <a:ext cx="7531100" cy="1612900"/>
          </a:xfrm>
        </p:spPr>
        <p:txBody>
          <a:bodyPr/>
          <a:lstStyle/>
          <a:p>
            <a:pPr marL="460375" indent="-401638" algn="r" rtl="1" eaLnBrk="1" hangingPunct="1">
              <a:buSzPct val="120000"/>
            </a:pPr>
            <a:r>
              <a:rPr lang="fa-IR" altLang="en-US" sz="3600" i="0" dirty="0" smtClean="0">
                <a:cs typeface="B Titr" panose="00000700000000000000" pitchFamily="2" charset="-78"/>
              </a:rPr>
              <a:t>عنوان </a:t>
            </a:r>
            <a:r>
              <a:rPr lang="fa-IR" altLang="en-US" sz="3600" i="0" dirty="0" smtClean="0">
                <a:cs typeface="B Titr" panose="00000700000000000000" pitchFamily="2" charset="-78"/>
              </a:rPr>
              <a:t>ارائه </a:t>
            </a:r>
            <a:r>
              <a:rPr lang="fa-IR" altLang="en-US" sz="3600" i="0" dirty="0" smtClean="0">
                <a:cs typeface="B Titr" panose="00000700000000000000" pitchFamily="2" charset="-78"/>
              </a:rPr>
              <a:t>شده:</a:t>
            </a:r>
            <a:br>
              <a:rPr lang="fa-IR" altLang="en-US" sz="3600" i="0" dirty="0" smtClean="0">
                <a:cs typeface="B Titr" panose="00000700000000000000" pitchFamily="2" charset="-78"/>
              </a:rPr>
            </a:br>
            <a:r>
              <a:rPr lang="fa-IR" altLang="en-US" sz="3200" dirty="0">
                <a:cs typeface="B Nazanin" panose="00000400000000000000" pitchFamily="2" charset="-78"/>
              </a:rPr>
              <a:t>فرآیندهای مرخصی، تغییر نوبت کار، ماموریت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22790" y="3429000"/>
            <a:ext cx="6260015" cy="2057400"/>
          </a:xfrm>
        </p:spPr>
        <p:txBody>
          <a:bodyPr/>
          <a:lstStyle/>
          <a:p>
            <a:pPr algn="r" rtl="1" eaLnBrk="1" hangingPunct="1">
              <a:lnSpc>
                <a:spcPct val="90000"/>
              </a:lnSpc>
            </a:pPr>
            <a:r>
              <a:rPr lang="fa-IR" altLang="en-US" sz="3600" b="1" dirty="0" smtClean="0">
                <a:latin typeface="+mj-lt"/>
                <a:ea typeface="+mj-ea"/>
                <a:cs typeface="B Nazanin" panose="00000400000000000000" pitchFamily="2" charset="-78"/>
              </a:rPr>
              <a:t>شرکت پتروشیمی اصفهان </a:t>
            </a:r>
            <a:endParaRPr lang="en-US" altLang="en-US" sz="3600" b="1" dirty="0">
              <a:latin typeface="+mj-lt"/>
              <a:ea typeface="+mj-ea"/>
              <a:cs typeface="B Nazanin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030" y="3484286"/>
            <a:ext cx="1766630" cy="194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0634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-5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56"/>
            <a:ext cx="9144000" cy="6853844"/>
          </a:xfrm>
          <a:prstGeom prst="rect">
            <a:avLst/>
          </a:prstGeom>
        </p:spPr>
      </p:pic>
      <p:sp>
        <p:nvSpPr>
          <p:cNvPr id="6146" name="Rectangle 102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algn="r" rtl="1" eaLnBrk="1" hangingPunct="1"/>
            <a:r>
              <a:rPr lang="fa-IR" altLang="en-US" sz="4000" dirty="0" smtClean="0">
                <a:cs typeface="B Yekan" panose="00000400000000000000" pitchFamily="2" charset="-78"/>
              </a:rPr>
              <a:t>نام سازمان شركت كننده:</a:t>
            </a:r>
            <a:endParaRPr lang="en-US" altLang="en-US" sz="4000" dirty="0" smtClean="0">
              <a:cs typeface="B Yekan" panose="00000400000000000000" pitchFamily="2" charset="-78"/>
            </a:endParaRPr>
          </a:p>
        </p:txBody>
      </p:sp>
      <p:sp>
        <p:nvSpPr>
          <p:cNvPr id="6147" name="Rectangle 1027"/>
          <p:cNvSpPr>
            <a:spLocks noGrp="1" noChangeArrowheads="1"/>
          </p:cNvSpPr>
          <p:nvPr>
            <p:ph type="body" idx="4294967295"/>
          </p:nvPr>
        </p:nvSpPr>
        <p:spPr>
          <a:xfrm>
            <a:off x="462665" y="2046420"/>
            <a:ext cx="8117773" cy="3994119"/>
          </a:xfrm>
          <a:noFill/>
        </p:spPr>
        <p:txBody>
          <a:bodyPr/>
          <a:lstStyle/>
          <a:p>
            <a:pPr marL="460375" indent="-401638" algn="r" rtl="1" eaLnBrk="1" hangingPunct="1">
              <a:buSzPct val="120000"/>
            </a:pPr>
            <a:r>
              <a:rPr lang="fa-IR" altLang="en-US" sz="2700" dirty="0" smtClean="0">
                <a:cs typeface="B Zar" panose="00000400000000000000" pitchFamily="2" charset="-78"/>
              </a:rPr>
              <a:t>عنوان راهكار(</a:t>
            </a:r>
            <a:r>
              <a:rPr lang="en-US" altLang="en-US" sz="2000" dirty="0" smtClean="0">
                <a:cs typeface="B Zar" panose="00000400000000000000" pitchFamily="2" charset="-78"/>
              </a:rPr>
              <a:t>Solution</a:t>
            </a:r>
            <a:r>
              <a:rPr lang="fa-IR" altLang="en-US" sz="2700" dirty="0" smtClean="0">
                <a:cs typeface="B Zar" panose="00000400000000000000" pitchFamily="2" charset="-78"/>
              </a:rPr>
              <a:t>): </a:t>
            </a:r>
            <a:r>
              <a:rPr lang="fa-IR" altLang="en-US" sz="2400" dirty="0" smtClean="0">
                <a:cs typeface="B Nazanin" panose="00000400000000000000" pitchFamily="2" charset="-78"/>
              </a:rPr>
              <a:t>فرآیندهای مرخصی، تغییر نوبت کار، ماموریت</a:t>
            </a:r>
          </a:p>
          <a:p>
            <a:pPr marL="460375" indent="-401638" algn="r" rtl="1" eaLnBrk="1" hangingPunct="1">
              <a:buSzPct val="120000"/>
            </a:pPr>
            <a:r>
              <a:rPr lang="fa-IR" altLang="en-US" sz="2700" dirty="0" smtClean="0">
                <a:cs typeface="B Zar" panose="00000400000000000000" pitchFamily="2" charset="-78"/>
              </a:rPr>
              <a:t>تهيه كننده/ تهيه كنندگان</a:t>
            </a:r>
            <a:r>
              <a:rPr lang="fa-IR" altLang="en-US" sz="2700" dirty="0" smtClean="0">
                <a:cs typeface="B Zar" panose="00000400000000000000" pitchFamily="2" charset="-78"/>
              </a:rPr>
              <a:t>: علی ستوده فر -  مهدخت سالک</a:t>
            </a:r>
            <a:endParaRPr lang="fa-IR" altLang="en-US" sz="2700" dirty="0" smtClean="0">
              <a:cs typeface="B Zar" panose="00000400000000000000" pitchFamily="2" charset="-78"/>
            </a:endParaRPr>
          </a:p>
          <a:p>
            <a:pPr marL="460375" indent="-401638" algn="r" rtl="1" eaLnBrk="1" hangingPunct="1">
              <a:buSzPct val="120000"/>
            </a:pPr>
            <a:r>
              <a:rPr lang="fa-IR" altLang="en-US" sz="2700" dirty="0" smtClean="0">
                <a:cs typeface="B Zar" panose="00000400000000000000" pitchFamily="2" charset="-78"/>
              </a:rPr>
              <a:t>تعداد فرم اصلي:6 </a:t>
            </a:r>
          </a:p>
          <a:p>
            <a:pPr marL="460375" indent="-401638" algn="r" rtl="1" eaLnBrk="1" hangingPunct="1">
              <a:buSzPct val="120000"/>
            </a:pPr>
            <a:r>
              <a:rPr lang="fa-IR" altLang="en-US" sz="2700" dirty="0" smtClean="0">
                <a:cs typeface="B Zar" panose="00000400000000000000" pitchFamily="2" charset="-78"/>
              </a:rPr>
              <a:t>تعداد فرآيند طراحي شده: 9</a:t>
            </a:r>
          </a:p>
          <a:p>
            <a:pPr marL="460375" indent="-401638" algn="r" rtl="1" eaLnBrk="1" hangingPunct="1">
              <a:buSzPct val="120000"/>
            </a:pPr>
            <a:r>
              <a:rPr lang="fa-IR" altLang="en-US" sz="2700" dirty="0" smtClean="0">
                <a:cs typeface="B Zar" panose="00000400000000000000" pitchFamily="2" charset="-78"/>
              </a:rPr>
              <a:t>معرفي </a:t>
            </a:r>
            <a:r>
              <a:rPr lang="fa-IR" altLang="en-US" sz="2700" dirty="0" smtClean="0">
                <a:cs typeface="B Zar" panose="00000400000000000000" pitchFamily="2" charset="-78"/>
              </a:rPr>
              <a:t>شخص مشمول جايزه نفيس (در صورت برنده شدن) </a:t>
            </a:r>
            <a:r>
              <a:rPr lang="fa-IR" altLang="en-US" sz="2700" dirty="0" smtClean="0">
                <a:cs typeface="B Zar" panose="00000400000000000000" pitchFamily="2" charset="-78"/>
              </a:rPr>
              <a:t>: </a:t>
            </a:r>
          </a:p>
          <a:p>
            <a:pPr marL="58737" indent="0" algn="r" rtl="1" eaLnBrk="1" hangingPunct="1">
              <a:buSzPct val="120000"/>
              <a:buNone/>
            </a:pPr>
            <a:r>
              <a:rPr lang="fa-IR" altLang="en-US" sz="2700" dirty="0" smtClean="0">
                <a:cs typeface="B Zar" panose="00000400000000000000" pitchFamily="2" charset="-78"/>
              </a:rPr>
              <a:t>علی ستوده فر – مهدخت سالک</a:t>
            </a:r>
            <a:endParaRPr lang="fa-IR" altLang="en-US" sz="2700" dirty="0" smtClean="0">
              <a:cs typeface="B Zar" panose="00000400000000000000" pitchFamily="2" charset="-78"/>
            </a:endParaRPr>
          </a:p>
          <a:p>
            <a:pPr marL="460375" indent="-401638" algn="r" rtl="1" eaLnBrk="1" hangingPunct="1">
              <a:buSzPct val="120000"/>
            </a:pPr>
            <a:endParaRPr lang="en-US" altLang="en-US" sz="2700" dirty="0" smtClean="0">
              <a:cs typeface="B Zar" panose="00000400000000000000" pitchFamily="2" charset="-7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34000" contrast="-4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855" y="1931205"/>
            <a:ext cx="8333885" cy="4224550"/>
          </a:xfrm>
          <a:prstGeom prst="rect">
            <a:avLst/>
          </a:prstGeom>
        </p:spPr>
      </p:pic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8458200" cy="1143000"/>
          </a:xfrm>
          <a:noFill/>
        </p:spPr>
        <p:txBody>
          <a:bodyPr/>
          <a:lstStyle/>
          <a:p>
            <a:pPr algn="ctr" rtl="1" eaLnBrk="1" hangingPunct="1"/>
            <a:r>
              <a:rPr lang="fa-IR" altLang="en-US" sz="4000" dirty="0" smtClean="0">
                <a:cs typeface="B Yekan" panose="00000400000000000000" pitchFamily="2" charset="-78"/>
              </a:rPr>
              <a:t>مزیت خاص این راه‌كار (</a:t>
            </a:r>
            <a:r>
              <a:rPr lang="en-US" altLang="en-US" sz="2400" dirty="0">
                <a:cs typeface="B Yekan" panose="00000400000000000000" pitchFamily="2" charset="-78"/>
              </a:rPr>
              <a:t>Solution</a:t>
            </a:r>
            <a:r>
              <a:rPr lang="fa-IR" altLang="en-US" sz="4000" dirty="0">
                <a:cs typeface="B Yekan" panose="00000400000000000000" pitchFamily="2" charset="-78"/>
              </a:rPr>
              <a:t>)</a:t>
            </a:r>
            <a:endParaRPr lang="en-US" altLang="en-US" sz="4000" dirty="0" smtClean="0"/>
          </a:p>
        </p:txBody>
      </p:sp>
      <p:sp>
        <p:nvSpPr>
          <p:cNvPr id="11268" name="Text Box 6"/>
          <p:cNvSpPr txBox="1">
            <a:spLocks noChangeArrowheads="1"/>
          </p:cNvSpPr>
          <p:nvPr/>
        </p:nvSpPr>
        <p:spPr bwMode="auto">
          <a:xfrm>
            <a:off x="4114800" y="5029200"/>
            <a:ext cx="2057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endParaRPr lang="en-US" altLang="en-US"/>
          </a:p>
        </p:txBody>
      </p:sp>
      <p:sp>
        <p:nvSpPr>
          <p:cNvPr id="11269" name="AutoShape 8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839200" y="6629400"/>
            <a:ext cx="228600" cy="152400"/>
          </a:xfrm>
          <a:prstGeom prst="actionButtonBlank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77880" y="1777585"/>
            <a:ext cx="8141860" cy="447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400" dirty="0" smtClean="0">
                <a:cs typeface="B Nazanin" panose="00000400000000000000" pitchFamily="2" charset="-78"/>
              </a:rPr>
              <a:t>ثبت اطلاعات در پایگاه داده ی سیستم پرسنلی شرکت واعمال تغییرات اتوماتیک</a:t>
            </a:r>
          </a:p>
          <a:p>
            <a:pPr marL="342900" indent="-3429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انجام کامل فرآیندهای مذکور به صورت الکترونیکی</a:t>
            </a:r>
          </a:p>
          <a:p>
            <a:pPr marL="342900" indent="-3429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کاهش خطاهای انسانی در تکمیل و فرآیند ارسال فرم های پرسنلی</a:t>
            </a:r>
          </a:p>
          <a:p>
            <a:pPr marL="342900" indent="-3429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افزایش سرعت فرآیند</a:t>
            </a:r>
          </a:p>
          <a:p>
            <a:pPr marL="342900" indent="-3429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امکان مشاهده ی روند ثبت مرخصی و سوابق برای کاربران</a:t>
            </a:r>
          </a:p>
          <a:p>
            <a:pPr marL="342900" indent="-3429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التزام کاربران به استفاده از سیستم فرزین</a:t>
            </a:r>
          </a:p>
          <a:p>
            <a:pPr marL="342900" indent="-3429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عدم نیاز روسا و مدیران از سیستم پرسنلی جهت تایید امور پرسنلی</a:t>
            </a:r>
          </a:p>
          <a:p>
            <a:pPr marL="342900" indent="-3429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عدم امکان استفاده از مرخصی مازاد بر سقف توسط متقاضیان</a:t>
            </a:r>
            <a:endParaRPr lang="fa-IR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710764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algn="ctr" rtl="1" eaLnBrk="1" hangingPunct="1"/>
            <a:r>
              <a:rPr lang="fa-IR" altLang="en-US" sz="4000" dirty="0" smtClean="0">
                <a:cs typeface="B Yekan" panose="00000400000000000000" pitchFamily="2" charset="-78"/>
              </a:rPr>
              <a:t>شرحي بر راه‌كار (</a:t>
            </a:r>
            <a:r>
              <a:rPr lang="en-US" altLang="en-US" sz="2400" dirty="0" smtClean="0">
                <a:cs typeface="B Yekan" panose="00000400000000000000" pitchFamily="2" charset="-78"/>
              </a:rPr>
              <a:t>Solution</a:t>
            </a:r>
            <a:r>
              <a:rPr lang="fa-IR" altLang="en-US" sz="4000" dirty="0" smtClean="0">
                <a:cs typeface="B Yekan" panose="00000400000000000000" pitchFamily="2" charset="-78"/>
              </a:rPr>
              <a:t>)</a:t>
            </a:r>
            <a:endParaRPr lang="en-US" altLang="en-US" sz="4000" dirty="0" smtClean="0"/>
          </a:p>
        </p:txBody>
      </p:sp>
      <p:sp>
        <p:nvSpPr>
          <p:cNvPr id="11268" name="Text Box 6"/>
          <p:cNvSpPr txBox="1">
            <a:spLocks noChangeArrowheads="1"/>
          </p:cNvSpPr>
          <p:nvPr/>
        </p:nvSpPr>
        <p:spPr bwMode="auto">
          <a:xfrm>
            <a:off x="4114800" y="5029200"/>
            <a:ext cx="2057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endParaRPr lang="en-US" altLang="en-US"/>
          </a:p>
        </p:txBody>
      </p:sp>
      <p:sp>
        <p:nvSpPr>
          <p:cNvPr id="11269" name="AutoShape 8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839200" y="6629400"/>
            <a:ext cx="228600" cy="152400"/>
          </a:xfrm>
          <a:prstGeom prst="actionButtonBlank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5" name="TextBox 4"/>
          <p:cNvSpPr txBox="1"/>
          <p:nvPr/>
        </p:nvSpPr>
        <p:spPr>
          <a:xfrm>
            <a:off x="616285" y="2200040"/>
            <a:ext cx="7681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 smtClean="0">
                <a:cs typeface="B Nazanin" panose="00000400000000000000" pitchFamily="2" charset="-78"/>
              </a:rPr>
              <a:t>1- ثبت </a:t>
            </a:r>
            <a:r>
              <a:rPr lang="fa-IR" dirty="0" smtClean="0">
                <a:cs typeface="B Nazanin" panose="00000400000000000000" pitchFamily="2" charset="-78"/>
              </a:rPr>
              <a:t>اطلاعات </a:t>
            </a:r>
            <a:r>
              <a:rPr lang="fa-IR" dirty="0" smtClean="0">
                <a:cs typeface="B Nazanin" panose="00000400000000000000" pitchFamily="2" charset="-78"/>
              </a:rPr>
              <a:t>از طریق فرم </a:t>
            </a:r>
            <a:r>
              <a:rPr lang="fa-IR" dirty="0" smtClean="0">
                <a:cs typeface="B Nazanin" panose="00000400000000000000" pitchFamily="2" charset="-78"/>
              </a:rPr>
              <a:t>مربوط در نرم افزار فرزین</a:t>
            </a:r>
            <a:endParaRPr lang="fa-IR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2- کنترلهای لازم در نرم افزاری پرسنلی شرکت 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3- تایید فرم در نرم افزار فرزین 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4- </a:t>
            </a:r>
            <a:r>
              <a:rPr lang="fa-IR" dirty="0" smtClean="0">
                <a:cs typeface="B Nazanin" panose="00000400000000000000" pitchFamily="2" charset="-78"/>
              </a:rPr>
              <a:t>تایید نهایی توسط مسئول سیستم </a:t>
            </a:r>
            <a:r>
              <a:rPr lang="fa-IR" dirty="0" smtClean="0">
                <a:cs typeface="B Nazanin" panose="00000400000000000000" pitchFamily="2" charset="-78"/>
              </a:rPr>
              <a:t>پرسنلی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5- ثبت نهایی در نرم افزار پرسنلی شرکت</a:t>
            </a:r>
          </a:p>
          <a:p>
            <a:pPr algn="r" rtl="1"/>
            <a:endParaRPr 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0435" y="3697835"/>
            <a:ext cx="8799329" cy="2082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1328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3863" y="533400"/>
            <a:ext cx="8410575" cy="1143000"/>
          </a:xfrm>
        </p:spPr>
        <p:txBody>
          <a:bodyPr/>
          <a:lstStyle/>
          <a:p>
            <a:pPr algn="ctr" eaLnBrk="1" hangingPunct="1"/>
            <a:r>
              <a:rPr lang="fa-IR" altLang="en-US" sz="4000" dirty="0" smtClean="0">
                <a:cs typeface="B Yekan" panose="00000400000000000000" pitchFamily="2" charset="-78"/>
              </a:rPr>
              <a:t>معرفي فرم‌ها</a:t>
            </a:r>
            <a:endParaRPr lang="en-US" altLang="en-US" sz="4000" dirty="0" smtClean="0">
              <a:cs typeface="B Yekan" panose="00000400000000000000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60375" indent="-401638" algn="r" rtl="1" eaLnBrk="1" hangingPunct="1">
              <a:buSzPct val="120000"/>
            </a:pPr>
            <a:r>
              <a:rPr lang="fa-IR" altLang="en-US" sz="3200" dirty="0" smtClean="0">
                <a:cs typeface="B Zar" panose="00000400000000000000" pitchFamily="2" charset="-78"/>
              </a:rPr>
              <a:t>فرم مرخصی روزانه</a:t>
            </a:r>
          </a:p>
          <a:p>
            <a:pPr marL="58737" indent="0" algn="r" rtl="1" eaLnBrk="1" hangingPunct="1">
              <a:buSzPct val="120000"/>
              <a:buNone/>
            </a:pPr>
            <a:endParaRPr lang="en-US" altLang="en-US" sz="3200" dirty="0" smtClean="0">
              <a:cs typeface="B Zar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6050" y="2466262"/>
            <a:ext cx="2611540" cy="371642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5550" y="2302969"/>
            <a:ext cx="2726152" cy="3867918"/>
          </a:xfrm>
          <a:prstGeom prst="rect">
            <a:avLst/>
          </a:prstGeom>
        </p:spPr>
      </p:pic>
      <p:sp>
        <p:nvSpPr>
          <p:cNvPr id="9" name="Right Arrow 8"/>
          <p:cNvSpPr/>
          <p:nvPr/>
        </p:nvSpPr>
        <p:spPr bwMode="auto">
          <a:xfrm rot="10800000">
            <a:off x="3841702" y="3911169"/>
            <a:ext cx="883918" cy="234395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3863" y="533400"/>
            <a:ext cx="8410575" cy="1143000"/>
          </a:xfrm>
        </p:spPr>
        <p:txBody>
          <a:bodyPr/>
          <a:lstStyle/>
          <a:p>
            <a:pPr algn="ctr" eaLnBrk="1" hangingPunct="1"/>
            <a:r>
              <a:rPr lang="fa-IR" altLang="en-US" sz="4000" dirty="0" smtClean="0">
                <a:cs typeface="B Yekan" panose="00000400000000000000" pitchFamily="2" charset="-78"/>
              </a:rPr>
              <a:t>معرفي فرم‌ها</a:t>
            </a:r>
            <a:endParaRPr lang="en-US" altLang="en-US" sz="4000" dirty="0" smtClean="0">
              <a:cs typeface="B Yekan" panose="00000400000000000000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60375" indent="-401638" algn="r" rtl="1" eaLnBrk="1" hangingPunct="1">
              <a:buSzPct val="120000"/>
            </a:pPr>
            <a:r>
              <a:rPr lang="fa-IR" altLang="en-US" sz="3200" dirty="0" smtClean="0">
                <a:cs typeface="B Zar" panose="00000400000000000000" pitchFamily="2" charset="-78"/>
              </a:rPr>
              <a:t>مرخصی </a:t>
            </a:r>
            <a:r>
              <a:rPr lang="fa-IR" altLang="en-US" sz="3200" dirty="0" smtClean="0">
                <a:cs typeface="B Zar" panose="00000400000000000000" pitchFamily="2" charset="-78"/>
              </a:rPr>
              <a:t>ساعتی- خروج پزشکی- خروج اداری</a:t>
            </a:r>
            <a:endParaRPr lang="fa-IR" altLang="en-US" sz="3200" dirty="0" smtClean="0">
              <a:cs typeface="B Zar" panose="00000400000000000000" pitchFamily="2" charset="-78"/>
            </a:endParaRPr>
          </a:p>
          <a:p>
            <a:pPr marL="58737" indent="0" algn="r" rtl="1" eaLnBrk="1" hangingPunct="1">
              <a:buSzPct val="120000"/>
              <a:buNone/>
            </a:pPr>
            <a:endParaRPr lang="en-US" altLang="en-US" sz="3200" dirty="0" smtClean="0">
              <a:cs typeface="B Zar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4885" y="2468875"/>
            <a:ext cx="3035935" cy="365661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5122" y="2468874"/>
            <a:ext cx="3149208" cy="3656615"/>
          </a:xfrm>
          <a:prstGeom prst="rect">
            <a:avLst/>
          </a:prstGeom>
        </p:spPr>
      </p:pic>
      <p:sp>
        <p:nvSpPr>
          <p:cNvPr id="6" name="Right Arrow 5"/>
          <p:cNvSpPr/>
          <p:nvPr/>
        </p:nvSpPr>
        <p:spPr bwMode="auto">
          <a:xfrm rot="10800000">
            <a:off x="4187191" y="3924300"/>
            <a:ext cx="883918" cy="234395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17911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3863" y="533400"/>
            <a:ext cx="8410575" cy="1143000"/>
          </a:xfrm>
        </p:spPr>
        <p:txBody>
          <a:bodyPr/>
          <a:lstStyle/>
          <a:p>
            <a:pPr algn="ctr" eaLnBrk="1" hangingPunct="1"/>
            <a:r>
              <a:rPr lang="fa-IR" altLang="en-US" sz="4000" dirty="0" smtClean="0">
                <a:cs typeface="B Yekan" panose="00000400000000000000" pitchFamily="2" charset="-78"/>
              </a:rPr>
              <a:t>معرفي فرم‌ها</a:t>
            </a:r>
            <a:endParaRPr lang="en-US" altLang="en-US" sz="4000" dirty="0" smtClean="0">
              <a:cs typeface="B Yekan" panose="00000400000000000000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60375" indent="-401638" algn="r" rtl="1" eaLnBrk="1" hangingPunct="1">
              <a:buSzPct val="120000"/>
            </a:pPr>
            <a:r>
              <a:rPr lang="fa-IR" altLang="en-US" sz="3200" dirty="0" smtClean="0">
                <a:cs typeface="B Zar" panose="00000400000000000000" pitchFamily="2" charset="-78"/>
              </a:rPr>
              <a:t>حکم ماموریت</a:t>
            </a:r>
            <a:endParaRPr lang="fa-IR" altLang="en-US" sz="3200" dirty="0" smtClean="0">
              <a:cs typeface="B Zar" panose="00000400000000000000" pitchFamily="2" charset="-78"/>
            </a:endParaRPr>
          </a:p>
          <a:p>
            <a:pPr marL="58737" indent="0" algn="r" rtl="1" eaLnBrk="1" hangingPunct="1">
              <a:buSzPct val="120000"/>
              <a:buNone/>
            </a:pPr>
            <a:endParaRPr lang="en-US" altLang="en-US" sz="3200" dirty="0" smtClean="0">
              <a:cs typeface="B Zar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9184" y="2392065"/>
            <a:ext cx="2683121" cy="368688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1265" y="2396221"/>
            <a:ext cx="2560984" cy="3686880"/>
          </a:xfrm>
          <a:prstGeom prst="rect">
            <a:avLst/>
          </a:prstGeom>
        </p:spPr>
      </p:pic>
      <p:sp>
        <p:nvSpPr>
          <p:cNvPr id="8" name="Right Arrow 7"/>
          <p:cNvSpPr/>
          <p:nvPr/>
        </p:nvSpPr>
        <p:spPr bwMode="auto">
          <a:xfrm rot="10800000">
            <a:off x="3976145" y="3924300"/>
            <a:ext cx="883918" cy="234395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70373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udio">
  <a:themeElements>
    <a:clrScheme name="Studio 1">
      <a:dk1>
        <a:srgbClr val="000000"/>
      </a:dk1>
      <a:lt1>
        <a:srgbClr val="FFFFFF"/>
      </a:lt1>
      <a:dk2>
        <a:srgbClr val="336666"/>
      </a:dk2>
      <a:lt2>
        <a:srgbClr val="CCCC99"/>
      </a:lt2>
      <a:accent1>
        <a:srgbClr val="97CDCC"/>
      </a:accent1>
      <a:accent2>
        <a:srgbClr val="D6E0E0"/>
      </a:accent2>
      <a:accent3>
        <a:srgbClr val="FFFFFF"/>
      </a:accent3>
      <a:accent4>
        <a:srgbClr val="000000"/>
      </a:accent4>
      <a:accent5>
        <a:srgbClr val="C9E3E2"/>
      </a:accent5>
      <a:accent6>
        <a:srgbClr val="C2CBCB"/>
      </a:accent6>
      <a:hlink>
        <a:srgbClr val="99CC00"/>
      </a:hlink>
      <a:folHlink>
        <a:srgbClr val="336666"/>
      </a:folHlink>
    </a:clrScheme>
    <a:fontScheme name="Studio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udio 1">
        <a:dk1>
          <a:srgbClr val="000000"/>
        </a:dk1>
        <a:lt1>
          <a:srgbClr val="FFFFFF"/>
        </a:lt1>
        <a:dk2>
          <a:srgbClr val="336666"/>
        </a:dk2>
        <a:lt2>
          <a:srgbClr val="CCCC99"/>
        </a:lt2>
        <a:accent1>
          <a:srgbClr val="97CDCC"/>
        </a:accent1>
        <a:accent2>
          <a:srgbClr val="D6E0E0"/>
        </a:accent2>
        <a:accent3>
          <a:srgbClr val="FFFFFF"/>
        </a:accent3>
        <a:accent4>
          <a:srgbClr val="000000"/>
        </a:accent4>
        <a:accent5>
          <a:srgbClr val="C9E3E2"/>
        </a:accent5>
        <a:accent6>
          <a:srgbClr val="C2CBCB"/>
        </a:accent6>
        <a:hlink>
          <a:srgbClr val="99CC00"/>
        </a:hlink>
        <a:folHlink>
          <a:srgbClr val="33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2">
        <a:dk1>
          <a:srgbClr val="000000"/>
        </a:dk1>
        <a:lt1>
          <a:srgbClr val="FFFFFF"/>
        </a:lt1>
        <a:dk2>
          <a:srgbClr val="3732A0"/>
        </a:dk2>
        <a:lt2>
          <a:srgbClr val="666699"/>
        </a:lt2>
        <a:accent1>
          <a:srgbClr val="CCCCFF"/>
        </a:accent1>
        <a:accent2>
          <a:srgbClr val="009999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8A8A"/>
        </a:accent6>
        <a:hlink>
          <a:srgbClr val="3366CC"/>
        </a:hlink>
        <a:folHlink>
          <a:srgbClr val="9094B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3">
        <a:dk1>
          <a:srgbClr val="000000"/>
        </a:dk1>
        <a:lt1>
          <a:srgbClr val="FFFFFF"/>
        </a:lt1>
        <a:dk2>
          <a:srgbClr val="CD0505"/>
        </a:dk2>
        <a:lt2>
          <a:srgbClr val="5F5F5F"/>
        </a:lt2>
        <a:accent1>
          <a:srgbClr val="D2D5DE"/>
        </a:accent1>
        <a:accent2>
          <a:srgbClr val="D55757"/>
        </a:accent2>
        <a:accent3>
          <a:srgbClr val="FFFFFF"/>
        </a:accent3>
        <a:accent4>
          <a:srgbClr val="000000"/>
        </a:accent4>
        <a:accent5>
          <a:srgbClr val="E5E7EC"/>
        </a:accent5>
        <a:accent6>
          <a:srgbClr val="C14E4E"/>
        </a:accent6>
        <a:hlink>
          <a:srgbClr val="F42D1E"/>
        </a:hlink>
        <a:folHlink>
          <a:srgbClr val="7C84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4">
        <a:dk1>
          <a:srgbClr val="000000"/>
        </a:dk1>
        <a:lt1>
          <a:srgbClr val="FFFFFF"/>
        </a:lt1>
        <a:dk2>
          <a:srgbClr val="551A07"/>
        </a:dk2>
        <a:lt2>
          <a:srgbClr val="CC3300"/>
        </a:lt2>
        <a:accent1>
          <a:srgbClr val="F4B400"/>
        </a:accent1>
        <a:accent2>
          <a:srgbClr val="993300"/>
        </a:accent2>
        <a:accent3>
          <a:srgbClr val="FFFFFF"/>
        </a:accent3>
        <a:accent4>
          <a:srgbClr val="000000"/>
        </a:accent4>
        <a:accent5>
          <a:srgbClr val="F8D6AA"/>
        </a:accent5>
        <a:accent6>
          <a:srgbClr val="8A2D00"/>
        </a:accent6>
        <a:hlink>
          <a:srgbClr val="FF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5">
        <a:dk1>
          <a:srgbClr val="000000"/>
        </a:dk1>
        <a:lt1>
          <a:srgbClr val="FFFFFF"/>
        </a:lt1>
        <a:dk2>
          <a:srgbClr val="FF0000"/>
        </a:dk2>
        <a:lt2>
          <a:srgbClr val="FFCC00"/>
        </a:lt2>
        <a:accent1>
          <a:srgbClr val="66CC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008A00"/>
        </a:accent6>
        <a:hlink>
          <a:srgbClr val="FF3300"/>
        </a:hlink>
        <a:folHlink>
          <a:srgbClr val="66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6">
        <a:dk1>
          <a:srgbClr val="666633"/>
        </a:dk1>
        <a:lt1>
          <a:srgbClr val="FFFFFF"/>
        </a:lt1>
        <a:dk2>
          <a:srgbClr val="000000"/>
        </a:dk2>
        <a:lt2>
          <a:srgbClr val="CC3300"/>
        </a:lt2>
        <a:accent1>
          <a:srgbClr val="8080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C0C0AA"/>
        </a:accent5>
        <a:accent6>
          <a:srgbClr val="E78A00"/>
        </a:accent6>
        <a:hlink>
          <a:srgbClr val="CC6600"/>
        </a:hlink>
        <a:folHlink>
          <a:srgbClr val="434B1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7">
        <a:dk1>
          <a:srgbClr val="766997"/>
        </a:dk1>
        <a:lt1>
          <a:srgbClr val="FFFFFF"/>
        </a:lt1>
        <a:dk2>
          <a:srgbClr val="530901"/>
        </a:dk2>
        <a:lt2>
          <a:srgbClr val="FFFFFF"/>
        </a:lt2>
        <a:accent1>
          <a:srgbClr val="FF3300"/>
        </a:accent1>
        <a:accent2>
          <a:srgbClr val="CC6600"/>
        </a:accent2>
        <a:accent3>
          <a:srgbClr val="B3AAAA"/>
        </a:accent3>
        <a:accent4>
          <a:srgbClr val="DADADA"/>
        </a:accent4>
        <a:accent5>
          <a:srgbClr val="FFADAA"/>
        </a:accent5>
        <a:accent6>
          <a:srgbClr val="B95C00"/>
        </a:accent6>
        <a:hlink>
          <a:srgbClr val="FF9900"/>
        </a:hlink>
        <a:folHlink>
          <a:srgbClr val="99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8">
        <a:dk1>
          <a:srgbClr val="666699"/>
        </a:dk1>
        <a:lt1>
          <a:srgbClr val="FFFFFF"/>
        </a:lt1>
        <a:dk2>
          <a:srgbClr val="4C004C"/>
        </a:dk2>
        <a:lt2>
          <a:srgbClr val="FFFFFF"/>
        </a:lt2>
        <a:accent1>
          <a:srgbClr val="0099CC"/>
        </a:accent1>
        <a:accent2>
          <a:srgbClr val="993366"/>
        </a:accent2>
        <a:accent3>
          <a:srgbClr val="B2AAB2"/>
        </a:accent3>
        <a:accent4>
          <a:srgbClr val="DADADA"/>
        </a:accent4>
        <a:accent5>
          <a:srgbClr val="AACAE2"/>
        </a:accent5>
        <a:accent6>
          <a:srgbClr val="8A2D5C"/>
        </a:accent6>
        <a:hlink>
          <a:srgbClr val="99CC00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9">
        <a:dk1>
          <a:srgbClr val="565682"/>
        </a:dk1>
        <a:lt1>
          <a:srgbClr val="FFFFFF"/>
        </a:lt1>
        <a:dk2>
          <a:srgbClr val="1E1551"/>
        </a:dk2>
        <a:lt2>
          <a:srgbClr val="CCFFFF"/>
        </a:lt2>
        <a:accent1>
          <a:srgbClr val="33CCCC"/>
        </a:accent1>
        <a:accent2>
          <a:srgbClr val="009999"/>
        </a:accent2>
        <a:accent3>
          <a:srgbClr val="ABAAB3"/>
        </a:accent3>
        <a:accent4>
          <a:srgbClr val="DADADA"/>
        </a:accent4>
        <a:accent5>
          <a:srgbClr val="ADE2E2"/>
        </a:accent5>
        <a:accent6>
          <a:srgbClr val="008A8A"/>
        </a:accent6>
        <a:hlink>
          <a:srgbClr val="FF9900"/>
        </a:hlink>
        <a:folHlink>
          <a:srgbClr val="00598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10">
        <a:dk1>
          <a:srgbClr val="CCCC99"/>
        </a:dk1>
        <a:lt1>
          <a:srgbClr val="FFFFFF"/>
        </a:lt1>
        <a:dk2>
          <a:srgbClr val="2E5D5C"/>
        </a:dk2>
        <a:lt2>
          <a:srgbClr val="FFFFFF"/>
        </a:lt2>
        <a:accent1>
          <a:srgbClr val="0099CC"/>
        </a:accent1>
        <a:accent2>
          <a:srgbClr val="D6E0E0"/>
        </a:accent2>
        <a:accent3>
          <a:srgbClr val="ADB6B5"/>
        </a:accent3>
        <a:accent4>
          <a:srgbClr val="DADADA"/>
        </a:accent4>
        <a:accent5>
          <a:srgbClr val="AACAE2"/>
        </a:accent5>
        <a:accent6>
          <a:srgbClr val="C2CBCB"/>
        </a:accent6>
        <a:hlink>
          <a:srgbClr val="CCCC99"/>
        </a:hlink>
        <a:folHlink>
          <a:srgbClr val="428A8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Studio</Template>
  <TotalTime>4270</TotalTime>
  <Words>1050</Words>
  <Application>Microsoft Office PowerPoint</Application>
  <PresentationFormat>On-screen Show (4:3)</PresentationFormat>
  <Paragraphs>141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7" baseType="lpstr">
      <vt:lpstr>B Titr</vt:lpstr>
      <vt:lpstr>Wingdings</vt:lpstr>
      <vt:lpstr>B Nazanin</vt:lpstr>
      <vt:lpstr>B Yekan</vt:lpstr>
      <vt:lpstr>Times New Roman</vt:lpstr>
      <vt:lpstr>Arial</vt:lpstr>
      <vt:lpstr>Times</vt:lpstr>
      <vt:lpstr>Arial Black</vt:lpstr>
      <vt:lpstr>B Zar</vt:lpstr>
      <vt:lpstr>Studio</vt:lpstr>
      <vt:lpstr>Appropriate Use of Images</vt:lpstr>
      <vt:lpstr>اولين همايش هوشمندسازي و الكترونيكي كردن فرآيندها  در سازمان‌هاي دولتي و خصوصي (دي‌ماه 97)</vt:lpstr>
      <vt:lpstr>عنوان ارائه شده: فرآیندهای مرخصی، تغییر نوبت کار، ماموریت</vt:lpstr>
      <vt:lpstr>نام سازمان شركت كننده:</vt:lpstr>
      <vt:lpstr>مزیت خاص این راه‌كار (Solution)</vt:lpstr>
      <vt:lpstr>شرحي بر راه‌كار (Solution)</vt:lpstr>
      <vt:lpstr>معرفي فرم‌ها</vt:lpstr>
      <vt:lpstr>معرفي فرم‌ها</vt:lpstr>
      <vt:lpstr>معرفي فرم‌ها</vt:lpstr>
      <vt:lpstr>معرفي فرم‌ها</vt:lpstr>
      <vt:lpstr>معرفي فرآيندها</vt:lpstr>
      <vt:lpstr>معرفي فرآيندها</vt:lpstr>
      <vt:lpstr>معرفي فرآيندها</vt:lpstr>
      <vt:lpstr>يكپارچه‌سازي و ارتباطات با ديگر نرم‌افزارها</vt:lpstr>
      <vt:lpstr>تصاوير مربوط به يكپارچه‌سازي</vt:lpstr>
      <vt:lpstr>Appropriate Use of Images</vt:lpstr>
      <vt:lpstr>Appropriate Use of Images</vt:lpstr>
    </vt:vector>
  </TitlesOfParts>
  <Company>CLTE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Effective PowerPoint Presentations</dc:title>
  <dc:creator>marjan mirzaei</dc:creator>
  <cp:lastModifiedBy>pln-com14</cp:lastModifiedBy>
  <cp:revision>263</cp:revision>
  <dcterms:created xsi:type="dcterms:W3CDTF">2001-05-31T17:33:03Z</dcterms:created>
  <dcterms:modified xsi:type="dcterms:W3CDTF">2018-12-10T15:11:22Z</dcterms:modified>
</cp:coreProperties>
</file>