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32"/>
  </p:notesMasterIdLst>
  <p:handoutMasterIdLst>
    <p:handoutMasterId r:id="rId33"/>
  </p:handoutMasterIdLst>
  <p:sldIdLst>
    <p:sldId id="407" r:id="rId2"/>
    <p:sldId id="256" r:id="rId3"/>
    <p:sldId id="282" r:id="rId4"/>
    <p:sldId id="357" r:id="rId5"/>
    <p:sldId id="359" r:id="rId6"/>
    <p:sldId id="403" r:id="rId7"/>
    <p:sldId id="378" r:id="rId8"/>
    <p:sldId id="379" r:id="rId9"/>
    <p:sldId id="380" r:id="rId10"/>
    <p:sldId id="381" r:id="rId11"/>
    <p:sldId id="382" r:id="rId12"/>
    <p:sldId id="386" r:id="rId13"/>
    <p:sldId id="383" r:id="rId14"/>
    <p:sldId id="385" r:id="rId15"/>
    <p:sldId id="391" r:id="rId16"/>
    <p:sldId id="404" r:id="rId17"/>
    <p:sldId id="405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387" r:id="rId27"/>
    <p:sldId id="400" r:id="rId28"/>
    <p:sldId id="358" r:id="rId29"/>
    <p:sldId id="406" r:id="rId30"/>
    <p:sldId id="389" r:id="rId31"/>
  </p:sldIdLst>
  <p:sldSz cx="9144000" cy="6858000" type="screen4x3"/>
  <p:notesSz cx="6858000" cy="9144000"/>
  <p:embeddedFontLst>
    <p:embeddedFont>
      <p:font typeface="B Zar" panose="00000400000000000000" pitchFamily="2" charset="-78"/>
      <p:regular r:id="rId34"/>
      <p:bold r:id="rId35"/>
    </p:embeddedFont>
    <p:embeddedFont>
      <p:font typeface="B Nazanin" panose="00000400000000000000" pitchFamily="2" charset="-78"/>
      <p:regular r:id="rId36"/>
      <p:bold r:id="rId37"/>
    </p:embeddedFont>
    <p:embeddedFont>
      <p:font typeface="IranNastaliq" panose="02000503000000020003" pitchFamily="2" charset="0"/>
      <p:regular r:id="rId38"/>
    </p:embeddedFont>
    <p:embeddedFont>
      <p:font typeface="Arial Black" panose="020B0A04020102020204" pitchFamily="34" charset="0"/>
      <p:bold r:id="rId39"/>
    </p:embeddedFont>
    <p:embeddedFont>
      <p:font typeface="B Yekan" panose="00000400000000000000" pitchFamily="2" charset="-78"/>
      <p:regular r:id="rId40"/>
    </p:embeddedFont>
    <p:embeddedFont>
      <p:font typeface="B Titr" panose="00000700000000000000" pitchFamily="2" charset="-78"/>
      <p:bold r:id="rId41"/>
    </p:embeddedFont>
    <p:embeddedFont>
      <p:font typeface="Times" panose="02020603050405020304" pitchFamily="18" charset="0"/>
      <p:regular r:id="rId42"/>
      <p:bold r:id="rId4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FF"/>
    <a:srgbClr val="3115FF"/>
    <a:srgbClr val="4772FB"/>
    <a:srgbClr val="F448F8"/>
    <a:srgbClr val="A907AD"/>
    <a:srgbClr val="8D0690"/>
    <a:srgbClr val="F8F1D2"/>
    <a:srgbClr val="009900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4" autoAdjust="0"/>
    <p:restoredTop sz="90476" autoAdjust="0"/>
  </p:normalViewPr>
  <p:slideViewPr>
    <p:cSldViewPr>
      <p:cViewPr varScale="1">
        <p:scale>
          <a:sx n="74" d="100"/>
          <a:sy n="74" d="100"/>
        </p:scale>
        <p:origin x="-7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200"/>
    </p:cViewPr>
  </p:sorterViewPr>
  <p:notesViewPr>
    <p:cSldViewPr>
      <p:cViewPr varScale="1">
        <p:scale>
          <a:sx n="52" d="100"/>
          <a:sy n="52" d="100"/>
        </p:scale>
        <p:origin x="-1824" y="-90"/>
      </p:cViewPr>
      <p:guideLst>
        <p:guide orient="horz" pos="2880"/>
        <p:guide pos="2160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03C6B774-1B7C-4C03-933E-CD24AD8423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91784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1A1106FE-AD83-4301-81A0-AD24A23EAF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401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278426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339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889538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78752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E02333-B260-4706-B595-A3F681D0B81D}" type="slidenum">
              <a:rPr lang="en-US" altLang="en-US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I can tell that you all aren’t focusing on me but are totally fixed on what is on the screen.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If you want to use an effect to add a little animation to your text but keep it simple, use the APPEAR effect, which just makes the text appear and is the easiest for your audience to read.</a:t>
            </a:r>
          </a:p>
        </p:txBody>
      </p:sp>
    </p:spTree>
    <p:extLst>
      <p:ext uri="{BB962C8B-B14F-4D97-AF65-F5344CB8AC3E}">
        <p14:creationId xmlns:p14="http://schemas.microsoft.com/office/powerpoint/2010/main" val="3270363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18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28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28266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29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46652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9CBD8662-0732-43E2-8D53-146CC8BE35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1149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15A1-E7BA-4663-9DAA-31FBCEB2D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04975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09B92-4DB9-4C05-AF4E-E2BCDE17A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9708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1576B-5BC5-4580-9FB5-30D13EC8B8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479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EF4A0D-50B0-4F55-B16F-D9F2172059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7956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01955E-ECFC-4A8C-B4B8-87359BC560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4546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5A62F-E2E8-4F0C-A9AB-69F2803777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6946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41D9A0-7B63-40F7-94E2-34FAFDDECD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16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83055-608F-4647-B591-6B1DF4DCD1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83276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CF896A-9F7D-4D98-B135-0D21A9060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6599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E5876-0EBE-4B36-B70D-5FCA79C2D2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24041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F499D-DC3C-46B3-AF07-0901B38E8E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9441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A613A2-CE60-474C-A2D0-6A84262F2D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1691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D4AA95-37B7-4F0F-85E3-78E8AA3CE3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9152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fld id="{E58F9CCE-181F-4BEA-9E36-B2F74D912CAB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63176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3177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slide" Target="slide1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471815"/>
            <a:ext cx="7696200" cy="936945"/>
          </a:xfrm>
          <a:noFill/>
        </p:spPr>
        <p:txBody>
          <a:bodyPr/>
          <a:lstStyle/>
          <a:p>
            <a:pPr algn="r" rtl="1" eaLnBrk="1" hangingPunct="1"/>
            <a:r>
              <a:rPr lang="fa-IR" altLang="en-US" sz="3600" dirty="0" smtClean="0">
                <a:cs typeface="B Yekan" panose="00000400000000000000" pitchFamily="2" charset="-78"/>
              </a:rPr>
              <a:t>نام سازمان شركت كننده: </a:t>
            </a:r>
            <a:r>
              <a:rPr lang="fa-IR" altLang="en-US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شرکت ژرف کار جم</a:t>
            </a:r>
            <a:endParaRPr lang="en-US" altLang="en-US" sz="3200" dirty="0" smtClean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309045" y="1815990"/>
            <a:ext cx="8271393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000" dirty="0" smtClean="0">
                <a:cs typeface="B Zar" panose="00000400000000000000" pitchFamily="2" charset="-78"/>
              </a:rPr>
              <a:t>Solution</a:t>
            </a:r>
            <a:r>
              <a:rPr lang="fa-IR" altLang="en-US" sz="2700" dirty="0" smtClean="0">
                <a:cs typeface="B Zar" panose="00000400000000000000" pitchFamily="2" charset="-78"/>
              </a:rPr>
              <a:t>): 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r>
              <a:rPr lang="fa-IR" altLang="en-US" sz="2400" dirty="0">
                <a:cs typeface="B Titr" panose="00000700000000000000" pitchFamily="2" charset="-78"/>
              </a:rPr>
              <a:t>فرم درخواست تسویه حساب </a:t>
            </a:r>
            <a:r>
              <a:rPr lang="fa-IR" altLang="en-US" sz="2400" dirty="0" smtClean="0">
                <a:cs typeface="B Titr" panose="00000700000000000000" pitchFamily="2" charset="-78"/>
              </a:rPr>
              <a:t>الکترونیکی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r>
              <a:rPr lang="fa-IR" altLang="en-US" sz="2400" dirty="0" smtClean="0">
                <a:cs typeface="B Titr" panose="00000700000000000000" pitchFamily="2" charset="-78"/>
              </a:rPr>
              <a:t>فرم درخواست ماموریت الکترونیکی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endParaRPr lang="fa-IR" altLang="en-US" sz="800" dirty="0" smtClean="0">
              <a:cs typeface="B Titr" panose="000007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تهيه كننده: شرکت ژرف کار جم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فرم اصلي: 1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فرم پايه: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5876-0EBE-4B36-B70D-5FCA79C2D2A1}" type="slidenum">
              <a:rPr lang="en-US" altLang="en-US" smtClean="0"/>
              <a:pPr/>
              <a:t>1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5"/>
            <a:ext cx="9142195" cy="6847045"/>
          </a:xfrm>
          <a:prstGeom prst="rect">
            <a:avLst/>
          </a:prstGeom>
        </p:spPr>
      </p:pic>
      <p:pic>
        <p:nvPicPr>
          <p:cNvPr id="2050" name="Picture 2" descr="C:\Users\6738\Desktop\besme_allah2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CC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914400"/>
            <a:ext cx="9525000" cy="868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901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 bwMode="auto">
          <a:xfrm>
            <a:off x="374101" y="1445970"/>
            <a:ext cx="951775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40" y="0"/>
            <a:ext cx="71989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6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1614815" y="971080"/>
            <a:ext cx="6336825" cy="122896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5" y="0"/>
            <a:ext cx="7073815" cy="68580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549463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730030" y="2008014"/>
            <a:ext cx="2227490" cy="768101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5" y="395005"/>
            <a:ext cx="7374954" cy="554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46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4610405" y="2200040"/>
            <a:ext cx="3302830" cy="61448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5" y="414784"/>
            <a:ext cx="7391966" cy="552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74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70" y="279790"/>
            <a:ext cx="8473685" cy="599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04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66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فیلم را بگذاریم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16</a:t>
            </a:fld>
            <a:endParaRPr lang="en-US" altLang="en-US"/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25" y="10955"/>
            <a:ext cx="9372625" cy="6991192"/>
          </a:xfrm>
        </p:spPr>
      </p:pic>
    </p:spTree>
    <p:extLst>
      <p:ext uri="{BB962C8B-B14F-4D97-AF65-F5344CB8AC3E}">
        <p14:creationId xmlns:p14="http://schemas.microsoft.com/office/powerpoint/2010/main" val="2331594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فیلم را بگذاریم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17</a:t>
            </a:fld>
            <a:endParaRPr lang="en-US" altLang="en-US"/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533400"/>
            <a:ext cx="9116437" cy="5583950"/>
          </a:xfrm>
        </p:spPr>
      </p:pic>
    </p:spTree>
    <p:extLst>
      <p:ext uri="{BB962C8B-B14F-4D97-AF65-F5344CB8AC3E}">
        <p14:creationId xmlns:p14="http://schemas.microsoft.com/office/powerpoint/2010/main" val="3321796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781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19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38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95006"/>
            <a:ext cx="7531100" cy="303399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fa-IR" altLang="en-US" sz="3200" i="0" dirty="0">
                <a:cs typeface="B Titr" panose="00000700000000000000" pitchFamily="2" charset="-78"/>
              </a:rPr>
              <a:t>اولين </a:t>
            </a:r>
            <a:r>
              <a:rPr lang="fa-IR" altLang="en-US" sz="3200" i="0" dirty="0" smtClean="0">
                <a:cs typeface="B Titr" panose="00000700000000000000" pitchFamily="2" charset="-78"/>
              </a:rPr>
              <a:t>همايش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هوشمندسازي</a:t>
            </a:r>
            <a:r>
              <a:rPr lang="fa-IR" altLang="en-US" sz="3200" i="0" dirty="0" smtClean="0">
                <a:cs typeface="B Titr" panose="00000700000000000000" pitchFamily="2" charset="-78"/>
              </a:rPr>
              <a:t> و </a:t>
            </a: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الكترونيكي كردن فرآيندها</a:t>
            </a:r>
            <a:r>
              <a:rPr lang="fa-IR" altLang="en-US" sz="3200" i="0" dirty="0" smtClean="0">
                <a:cs typeface="B Titr" panose="00000700000000000000" pitchFamily="2" charset="-78"/>
              </a:rPr>
              <a:t> 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در سازمان‌هاي دولتي و خصوصي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(دي‌ماه 97)</a:t>
            </a:r>
            <a:endParaRPr lang="en-US" altLang="en-US" sz="3200" i="0" dirty="0" smtClean="0"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429000"/>
            <a:ext cx="76962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en-US" sz="3600" dirty="0" smtClean="0">
                <a:solidFill>
                  <a:schemeClr val="tx2"/>
                </a:solidFill>
                <a:latin typeface="+mj-lt"/>
                <a:ea typeface="+mj-ea"/>
                <a:cs typeface="B Yekan" panose="00000400000000000000" pitchFamily="2" charset="-78"/>
              </a:rPr>
              <a:t>شرکت ژرف کار جم</a:t>
            </a:r>
          </a:p>
          <a:p>
            <a:pPr eaLnBrk="1" hangingPunct="1">
              <a:lnSpc>
                <a:spcPct val="90000"/>
              </a:lnSpc>
            </a:pPr>
            <a:r>
              <a:rPr lang="fa-IR" altLang="en-US" sz="3600" dirty="0" smtClean="0">
                <a:solidFill>
                  <a:schemeClr val="tx2"/>
                </a:solidFill>
                <a:latin typeface="+mj-lt"/>
                <a:ea typeface="+mj-ea"/>
                <a:cs typeface="B Yekan" panose="00000400000000000000" pitchFamily="2" charset="-78"/>
              </a:rPr>
              <a:t>لوگو</a:t>
            </a:r>
            <a:endParaRPr lang="en-US" altLang="en-US" sz="3600" dirty="0" smtClean="0">
              <a:solidFill>
                <a:schemeClr val="tx2"/>
              </a:solidFill>
              <a:latin typeface="+mj-lt"/>
              <a:ea typeface="+mj-ea"/>
              <a:cs typeface="B Yekan" panose="00000400000000000000" pitchFamily="2" charset="-7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3600" dirty="0">
              <a:solidFill>
                <a:schemeClr val="tx2"/>
              </a:solidFill>
              <a:latin typeface="+mj-lt"/>
              <a:ea typeface="+mj-ea"/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305" y="4098356"/>
            <a:ext cx="1574605" cy="1442919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8662-0732-43E2-8D53-146CC8BE35BD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20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1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21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87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22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6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23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119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24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48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1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173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26</a:t>
            </a:fld>
            <a:endParaRPr lang="en-US" altLang="en-US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 bwMode="auto">
          <a:xfrm>
            <a:off x="384050" y="1445970"/>
            <a:ext cx="961930" cy="46086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B Nazanin" panose="00000400000000000000" pitchFamily="2" charset="-78"/>
              </a:rPr>
              <a:t>بازگشت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0"/>
            <a:ext cx="7112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33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</a:t>
            </a:r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27</a:t>
            </a:fld>
            <a:endParaRPr lang="en-US" altLang="en-US"/>
          </a:p>
        </p:txBody>
      </p:sp>
      <p:sp>
        <p:nvSpPr>
          <p:cNvPr id="3" name="Rounded Rectangle 2"/>
          <p:cNvSpPr/>
          <p:nvPr/>
        </p:nvSpPr>
        <p:spPr bwMode="auto">
          <a:xfrm>
            <a:off x="1653220" y="2886448"/>
            <a:ext cx="6298419" cy="307728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1026" name="Picture 2" descr="C:\Users\6738\Desktop\Pictur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020" y="0"/>
            <a:ext cx="92610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628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 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>
          <a:xfrm>
            <a:off x="417513" y="1828190"/>
            <a:ext cx="8417441" cy="4481185"/>
          </a:xfrm>
        </p:spPr>
        <p:txBody>
          <a:bodyPr/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1. </a:t>
            </a:r>
            <a:r>
              <a:rPr lang="fa-IR" sz="2300" b="1" dirty="0" smtClean="0">
                <a:cs typeface="B Nazanin" panose="00000400000000000000" pitchFamily="2" charset="-78"/>
              </a:rPr>
              <a:t>صرفه </a:t>
            </a:r>
            <a:r>
              <a:rPr lang="fa-IR" sz="2300" b="1" dirty="0">
                <a:cs typeface="B Nazanin" panose="00000400000000000000" pitchFamily="2" charset="-78"/>
              </a:rPr>
              <a:t>جویی در وقت </a:t>
            </a:r>
            <a:r>
              <a:rPr lang="fa-IR" sz="2300" b="1" dirty="0" smtClean="0">
                <a:cs typeface="B Nazanin" panose="00000400000000000000" pitchFamily="2" charset="-78"/>
              </a:rPr>
              <a:t>و سرمایه های سازمان در راستای تکمیل فرم تسویه حساب</a:t>
            </a:r>
            <a:endParaRPr lang="fa-IR" sz="23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2. صرفه </a:t>
            </a:r>
            <a:r>
              <a:rPr lang="fa-IR" sz="2400" b="1" dirty="0">
                <a:cs typeface="B Nazanin" panose="00000400000000000000" pitchFamily="2" charset="-78"/>
              </a:rPr>
              <a:t>جویی در زمان </a:t>
            </a:r>
            <a:r>
              <a:rPr lang="fa-IR" sz="2400" b="1" dirty="0" smtClean="0">
                <a:cs typeface="B Nazanin" panose="00000400000000000000" pitchFamily="2" charset="-78"/>
              </a:rPr>
              <a:t>مصروفه در بایگانی اسناد فیزیکی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3. </a:t>
            </a:r>
            <a:r>
              <a:rPr lang="fa-IR" sz="2300" b="1" dirty="0" smtClean="0">
                <a:cs typeface="B Nazanin" panose="00000400000000000000" pitchFamily="2" charset="-78"/>
              </a:rPr>
              <a:t>جلوگیری </a:t>
            </a:r>
            <a:r>
              <a:rPr lang="fa-IR" sz="2300" b="1" dirty="0">
                <a:cs typeface="B Nazanin" panose="00000400000000000000" pitchFamily="2" charset="-78"/>
              </a:rPr>
              <a:t>از تردد </a:t>
            </a:r>
            <a:r>
              <a:rPr lang="fa-IR" sz="2300" b="1" dirty="0" smtClean="0">
                <a:cs typeface="B Nazanin" panose="00000400000000000000" pitchFamily="2" charset="-78"/>
              </a:rPr>
              <a:t>مکرر پرسنل </a:t>
            </a:r>
            <a:r>
              <a:rPr lang="fa-IR" sz="2300" b="1" dirty="0">
                <a:cs typeface="B Nazanin" panose="00000400000000000000" pitchFamily="2" charset="-78"/>
              </a:rPr>
              <a:t>در </a:t>
            </a:r>
            <a:r>
              <a:rPr lang="fa-IR" sz="2300" b="1" dirty="0" smtClean="0">
                <a:cs typeface="B Nazanin" panose="00000400000000000000" pitchFamily="2" charset="-78"/>
              </a:rPr>
              <a:t>سطح سازمان در راستای اخذ امضاهای مربوطه</a:t>
            </a:r>
            <a:endParaRPr lang="fa-IR" sz="23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4. قابلیت </a:t>
            </a:r>
            <a:r>
              <a:rPr lang="fa-IR" sz="2400" b="1" dirty="0">
                <a:cs typeface="B Nazanin" panose="00000400000000000000" pitchFamily="2" charset="-78"/>
              </a:rPr>
              <a:t>پیوست و الصاق این فرم </a:t>
            </a:r>
            <a:r>
              <a:rPr lang="fa-IR" sz="2400" b="1" dirty="0" smtClean="0">
                <a:cs typeface="B Nazanin" panose="00000400000000000000" pitchFamily="2" charset="-78"/>
              </a:rPr>
              <a:t>به سایر مکاتبات و </a:t>
            </a:r>
            <a:r>
              <a:rPr lang="fa-IR" sz="2400" b="1" dirty="0">
                <a:cs typeface="B Nazanin" panose="00000400000000000000" pitchFamily="2" charset="-78"/>
              </a:rPr>
              <a:t>مدارک </a:t>
            </a:r>
            <a:r>
              <a:rPr lang="fa-IR" sz="2400" b="1" dirty="0" smtClean="0">
                <a:cs typeface="B Nazanin" panose="00000400000000000000" pitchFamily="2" charset="-78"/>
              </a:rPr>
              <a:t>سازمانی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5. امکان دسترسی سریع به مدارک و امکان مدیریت آن</a:t>
            </a:r>
            <a:endParaRPr lang="en-US" altLang="en-US" sz="2400" dirty="0" smtClean="0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17513" y="471815"/>
            <a:ext cx="8226425" cy="105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مزيت</a:t>
            </a:r>
            <a:r>
              <a:rPr lang="fa-IR" altLang="en-US" sz="3200" dirty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 </a:t>
            </a:r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و بهبود فرم الکترونیکی</a:t>
            </a:r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95764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 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>
          <a:xfrm>
            <a:off x="616285" y="1828190"/>
            <a:ext cx="7841915" cy="4481185"/>
          </a:xfrm>
        </p:spPr>
        <p:txBody>
          <a:bodyPr/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300" b="1" dirty="0" smtClean="0">
                <a:cs typeface="B Nazanin" panose="00000400000000000000" pitchFamily="2" charset="-78"/>
              </a:rPr>
              <a:t>6. امکان دسترسی به خدمات مذکور در هر لحظه و هر زمان از طریق وب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300" b="1" dirty="0" smtClean="0">
                <a:cs typeface="B Nazanin" panose="00000400000000000000" pitchFamily="2" charset="-78"/>
              </a:rPr>
              <a:t>7. کاهش هزینه های چاپ و ارسال مکاتبات فیزیکی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300" b="1" dirty="0" smtClean="0">
                <a:cs typeface="B Nazanin" panose="00000400000000000000" pitchFamily="2" charset="-78"/>
              </a:rPr>
              <a:t>8. تسریع در تکمیل فرم مربوطه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300" b="1" dirty="0" smtClean="0">
                <a:cs typeface="B Nazanin" panose="00000400000000000000" pitchFamily="2" charset="-78"/>
              </a:rPr>
              <a:t>9. حل معضل مفقودی اسناد در سازمان</a:t>
            </a:r>
            <a:endParaRPr lang="fa-IR" sz="2300" b="1" dirty="0">
              <a:cs typeface="B Nazanin" panose="00000400000000000000" pitchFamily="2" charset="-78"/>
            </a:endParaRPr>
          </a:p>
          <a:p>
            <a:pPr indent="-612000" algn="just" eaLnBrk="1" hangingPunct="1">
              <a:lnSpc>
                <a:spcPct val="150000"/>
              </a:lnSpc>
            </a:pPr>
            <a:endParaRPr lang="en-US" altLang="en-US" sz="2300" dirty="0" smtClean="0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17513" y="471815"/>
            <a:ext cx="8226425" cy="105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مزيت</a:t>
            </a:r>
            <a:r>
              <a:rPr lang="fa-IR" altLang="en-US" sz="3200" dirty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 </a:t>
            </a:r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و بهبود فرم الکترونیکی</a:t>
            </a:r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002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471815"/>
            <a:ext cx="7696200" cy="936945"/>
          </a:xfrm>
          <a:noFill/>
        </p:spPr>
        <p:txBody>
          <a:bodyPr/>
          <a:lstStyle/>
          <a:p>
            <a:pPr algn="r" rtl="1" eaLnBrk="1" hangingPunct="1"/>
            <a:r>
              <a:rPr lang="fa-IR" altLang="en-US" sz="3600" dirty="0" smtClean="0">
                <a:cs typeface="B Yekan" panose="00000400000000000000" pitchFamily="2" charset="-78"/>
              </a:rPr>
              <a:t>نام سازمان شركت كننده: </a:t>
            </a:r>
            <a:r>
              <a:rPr lang="fa-IR" altLang="en-US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شرکت ژرف کار جم</a:t>
            </a:r>
            <a:endParaRPr lang="en-US" altLang="en-US" sz="3200" dirty="0" smtClean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309045" y="1815990"/>
            <a:ext cx="8271393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000" dirty="0" smtClean="0">
                <a:cs typeface="B Zar" panose="00000400000000000000" pitchFamily="2" charset="-78"/>
              </a:rPr>
              <a:t>Solution</a:t>
            </a:r>
            <a:r>
              <a:rPr lang="fa-IR" altLang="en-US" sz="2700" dirty="0" smtClean="0">
                <a:cs typeface="B Zar" panose="00000400000000000000" pitchFamily="2" charset="-78"/>
              </a:rPr>
              <a:t>): 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r>
              <a:rPr lang="fa-IR" altLang="en-US" sz="2400" dirty="0">
                <a:cs typeface="B Titr" panose="00000700000000000000" pitchFamily="2" charset="-78"/>
              </a:rPr>
              <a:t>فرم درخواست تسویه حساب </a:t>
            </a:r>
            <a:r>
              <a:rPr lang="fa-IR" altLang="en-US" sz="2400" dirty="0" smtClean="0">
                <a:cs typeface="B Titr" panose="00000700000000000000" pitchFamily="2" charset="-78"/>
              </a:rPr>
              <a:t>الکترونیکی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r>
              <a:rPr lang="fa-IR" altLang="en-US" sz="2400" dirty="0" smtClean="0">
                <a:cs typeface="B Titr" panose="00000700000000000000" pitchFamily="2" charset="-78"/>
              </a:rPr>
              <a:t>فرم درخواست ماموریت الکترونیکی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Char char="ü"/>
            </a:pPr>
            <a:endParaRPr lang="fa-IR" altLang="en-US" sz="800" dirty="0" smtClean="0">
              <a:cs typeface="B Titr" panose="000007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تهيه كننده: شرکت ژرف کار جم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فرم اصلي: 1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فرم پايه: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5876-0EBE-4B36-B70D-5FCA79C2D2A1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30</a:t>
            </a:fld>
            <a:endParaRPr lang="en-US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3650" y="0"/>
            <a:ext cx="3840500" cy="2995591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fa-IR" sz="48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پیروز و فرهمند باشید</a:t>
            </a:r>
            <a:endParaRPr lang="fa-IR" sz="4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3075" name="Picture 3" descr="C:\Users\6738\Desktop\spring-flow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84556" y="548625"/>
            <a:ext cx="437817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7200" dirty="0">
                <a:solidFill>
                  <a:srgbClr val="FFFF00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پیروز و </a:t>
            </a:r>
            <a:r>
              <a:rPr lang="fa-IR" sz="7200" dirty="0" smtClean="0">
                <a:solidFill>
                  <a:srgbClr val="FFFF00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فر همند </a:t>
            </a:r>
            <a:r>
              <a:rPr lang="fa-IR" sz="7200" dirty="0">
                <a:solidFill>
                  <a:srgbClr val="FFFF00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باشید</a:t>
            </a:r>
            <a:endParaRPr lang="fa-IR" sz="7200" dirty="0"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948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94271"/>
            <a:ext cx="7531100" cy="1689820"/>
          </a:xfrm>
        </p:spPr>
        <p:txBody>
          <a:bodyPr/>
          <a:lstStyle/>
          <a:p>
            <a:pPr marL="571500" indent="-571500" rtl="1" eaLnBrk="1" hangingPunct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altLang="en-US" sz="36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 فرم درخواست تسویه حساب الکترونیکی</a:t>
            </a:r>
            <a:endParaRPr lang="en-US" altLang="en-US" sz="3200" i="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429000"/>
            <a:ext cx="76962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en-US" sz="3600" dirty="0" smtClean="0">
                <a:solidFill>
                  <a:schemeClr val="tx2"/>
                </a:solidFill>
                <a:latin typeface="+mj-lt"/>
                <a:ea typeface="+mj-ea"/>
                <a:cs typeface="B Yekan" panose="00000400000000000000" pitchFamily="2" charset="-78"/>
              </a:rPr>
              <a:t>  </a:t>
            </a:r>
            <a:endParaRPr lang="en-US" altLang="en-US" sz="3600" dirty="0">
              <a:solidFill>
                <a:schemeClr val="tx2"/>
              </a:solidFill>
              <a:latin typeface="+mj-lt"/>
              <a:ea typeface="+mj-ea"/>
              <a:cs typeface="B Yekan" panose="00000400000000000000" pitchFamily="2" charset="-78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00710" y="3091590"/>
            <a:ext cx="7696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None/>
              <a:defRPr sz="3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fa-IR" altLang="en-US" sz="3600" kern="0" dirty="0" smtClean="0">
                <a:solidFill>
                  <a:schemeClr val="tx2"/>
                </a:solidFill>
                <a:latin typeface="+mj-lt"/>
                <a:ea typeface="+mj-ea"/>
                <a:cs typeface="B Yekan" panose="00000400000000000000" pitchFamily="2" charset="-78"/>
              </a:rPr>
              <a:t>شرکت ژرف کار جم</a:t>
            </a:r>
          </a:p>
          <a:p>
            <a:pPr eaLnBrk="1" hangingPunct="1">
              <a:lnSpc>
                <a:spcPct val="90000"/>
              </a:lnSpc>
            </a:pPr>
            <a:endParaRPr lang="en-US" altLang="en-US" sz="3600" kern="0" dirty="0">
              <a:solidFill>
                <a:schemeClr val="tx2"/>
              </a:solidFill>
              <a:latin typeface="+mj-lt"/>
              <a:ea typeface="+mj-ea"/>
              <a:cs typeface="B Yekan" panose="00000400000000000000" pitchFamily="2" charset="-78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115" y="4197100"/>
            <a:ext cx="1382580" cy="12893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8662-0732-43E2-8D53-146CC8BE35BD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306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2980"/>
            <a:ext cx="8458200" cy="1143000"/>
          </a:xfrm>
          <a:noFill/>
        </p:spPr>
        <p:txBody>
          <a:bodyPr/>
          <a:lstStyle/>
          <a:p>
            <a:pPr algn="ctr" rtl="1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مزیت خاص این راه‌كار (</a:t>
            </a:r>
            <a:r>
              <a:rPr lang="en-US" altLang="en-US" sz="2400" dirty="0">
                <a:cs typeface="B Yekan" panose="00000400000000000000" pitchFamily="2" charset="-78"/>
              </a:rPr>
              <a:t>Solution</a:t>
            </a:r>
            <a:r>
              <a:rPr lang="fa-IR" altLang="en-US" sz="4000" dirty="0">
                <a:cs typeface="B Yekan" panose="00000400000000000000" pitchFamily="2" charset="-78"/>
              </a:rPr>
              <a:t>)</a:t>
            </a:r>
            <a:endParaRPr lang="en-US" altLang="en-US" sz="4000" dirty="0" smtClean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114800" y="50292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1269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228600" cy="152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7449" y="1662485"/>
            <a:ext cx="825707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300" b="1" dirty="0" smtClean="0">
                <a:cs typeface="B Nazanin" panose="00000400000000000000" pitchFamily="2" charset="-78"/>
              </a:rPr>
              <a:t>حل معضل مراجعه حضوری پرسنل تسویه حسابی به واحدهای مختلف سازمانی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300" b="1" dirty="0" smtClean="0">
                <a:cs typeface="B Nazanin" panose="00000400000000000000" pitchFamily="2" charset="-78"/>
              </a:rPr>
              <a:t>عدم نیاز مراجعه پرسنل تسویه حسابی از سایر مناطق و استان ها به دفتر مرکزی سازمان و حذف مشکلات مربوط به آن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300" b="1" dirty="0" smtClean="0">
                <a:cs typeface="B Nazanin" panose="00000400000000000000" pitchFamily="2" charset="-78"/>
              </a:rPr>
              <a:t>تسریع در انجام فرایند تسویه حساب و کاهش چشمگیر زمان اتمام فرایند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300" b="1" dirty="0" smtClean="0">
                <a:cs typeface="B Nazanin" panose="00000400000000000000" pitchFamily="2" charset="-78"/>
              </a:rPr>
              <a:t>کاهش هزینه های مربوط به  تسویه حساب به روش سنتی 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300" b="1" dirty="0" smtClean="0">
                <a:cs typeface="B Nazanin" panose="00000400000000000000" pitchFamily="2" charset="-78"/>
              </a:rPr>
              <a:t>اعمال کلیه خصوصیات فرم تسویه حساب فیزیکی در فرم الکترونیکی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5876-0EBE-4B36-B70D-5FCA79C2D2A1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1076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dirty="0">
                <a:cs typeface="B Yekan" panose="00000400000000000000" pitchFamily="2" charset="-78"/>
              </a:rPr>
              <a:t>شرحي بر راه‌كار (</a:t>
            </a:r>
            <a:r>
              <a:rPr lang="en-US" altLang="en-US" sz="2400" dirty="0">
                <a:cs typeface="B Yekan" panose="00000400000000000000" pitchFamily="2" charset="-78"/>
              </a:rPr>
              <a:t>Solution</a:t>
            </a:r>
            <a:r>
              <a:rPr lang="fa-IR" altLang="en-US" sz="4000" dirty="0">
                <a:cs typeface="B Yekan" panose="00000400000000000000" pitchFamily="2" charset="-78"/>
              </a:rPr>
              <a:t>)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863" y="1815990"/>
            <a:ext cx="8410575" cy="4267200"/>
          </a:xfrm>
        </p:spPr>
        <p:txBody>
          <a:bodyPr/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sz="2300" b="1" dirty="0" smtClean="0">
                <a:cs typeface="B Zar" panose="00000400000000000000" pitchFamily="2" charset="-78"/>
              </a:rPr>
              <a:t>با استفاده از فرم تسویه حساب الکترونیکی کلیه افرادی که در </a:t>
            </a:r>
            <a:r>
              <a:rPr lang="fa-IR" sz="23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واحدهای مختلف سازمانی </a:t>
            </a:r>
            <a:r>
              <a:rPr lang="fa-IR" sz="2300" b="1" dirty="0" smtClean="0">
                <a:cs typeface="B Zar" panose="00000400000000000000" pitchFamily="2" charset="-78"/>
              </a:rPr>
              <a:t>و یا هریک از </a:t>
            </a:r>
            <a:r>
              <a:rPr lang="fa-IR" sz="23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استان های کشور </a:t>
            </a:r>
            <a:r>
              <a:rPr lang="fa-IR" sz="2300" b="1" dirty="0" smtClean="0">
                <a:cs typeface="B Zar" panose="00000400000000000000" pitchFamily="2" charset="-78"/>
              </a:rPr>
              <a:t>و چه بسا در </a:t>
            </a:r>
            <a:r>
              <a:rPr lang="fa-IR" sz="23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دفاتر خارج از کشور</a:t>
            </a:r>
            <a:r>
              <a:rPr lang="fa-IR" sz="2300" b="1" dirty="0" smtClean="0">
                <a:cs typeface="B Zar" panose="00000400000000000000" pitchFamily="2" charset="-78"/>
              </a:rPr>
              <a:t>، به هر دلیلی از سازمان منفک می شوند می توانند بدون مراجعه حضوری در سازمان، فرم تسویه حساب الکترونیکی خود را تکمیل نمایند و از سازمان جدا شوند.</a:t>
            </a:r>
            <a:endParaRPr lang="fa-IR" sz="2300" b="1" dirty="0">
              <a:cs typeface="B Zar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fa-IR" sz="2000" dirty="0">
              <a:cs typeface="B Zar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54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1"/>
            <a:ext cx="7696200" cy="821730"/>
          </a:xfrm>
        </p:spPr>
        <p:txBody>
          <a:bodyPr/>
          <a:lstStyle/>
          <a:p>
            <a:pPr algn="ctr"/>
            <a:r>
              <a:rPr lang="fa-IR" dirty="0" smtClean="0"/>
              <a:t>فرآیند تکمیل فرم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7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25" y="1431940"/>
            <a:ext cx="8871555" cy="50051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420" y="5714775"/>
            <a:ext cx="914600" cy="914625"/>
          </a:xfrm>
          <a:prstGeom prst="rect">
            <a:avLst/>
          </a:prstGeom>
        </p:spPr>
      </p:pic>
      <p:sp>
        <p:nvSpPr>
          <p:cNvPr id="10" name="Isosceles Triangle 9">
            <a:hlinkClick r:id="rId4" action="ppaction://hlinksldjump"/>
          </p:cNvPr>
          <p:cNvSpPr/>
          <p:nvPr/>
        </p:nvSpPr>
        <p:spPr bwMode="auto">
          <a:xfrm>
            <a:off x="1576410" y="1739180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Isosceles Triangle 11">
            <a:hlinkClick r:id="rId5" action="ppaction://hlinksldjump"/>
          </p:cNvPr>
          <p:cNvSpPr/>
          <p:nvPr/>
        </p:nvSpPr>
        <p:spPr bwMode="auto">
          <a:xfrm>
            <a:off x="3611875" y="4788947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Isosceles Triangle 12">
            <a:hlinkClick r:id="rId6" action="ppaction://hlinksldjump"/>
          </p:cNvPr>
          <p:cNvSpPr/>
          <p:nvPr/>
        </p:nvSpPr>
        <p:spPr bwMode="auto">
          <a:xfrm>
            <a:off x="3611875" y="3311513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Isosceles Triangle 13"/>
          <p:cNvSpPr/>
          <p:nvPr/>
        </p:nvSpPr>
        <p:spPr bwMode="auto">
          <a:xfrm>
            <a:off x="3611875" y="1723966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Isosceles Triangle 14">
            <a:hlinkClick r:id="rId5" action="ppaction://hlinksldjump"/>
          </p:cNvPr>
          <p:cNvSpPr/>
          <p:nvPr/>
        </p:nvSpPr>
        <p:spPr bwMode="auto">
          <a:xfrm>
            <a:off x="1576410" y="4788948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Isosceles Triangle 15">
            <a:hlinkClick r:id="rId7" action="ppaction://hlinksldjump"/>
          </p:cNvPr>
          <p:cNvSpPr/>
          <p:nvPr/>
        </p:nvSpPr>
        <p:spPr bwMode="auto">
          <a:xfrm>
            <a:off x="1580923" y="3311513"/>
            <a:ext cx="230430" cy="268835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246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8" name="Oval 7"/>
          <p:cNvSpPr/>
          <p:nvPr/>
        </p:nvSpPr>
        <p:spPr bwMode="auto">
          <a:xfrm>
            <a:off x="4091937" y="803928"/>
            <a:ext cx="844910" cy="99853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50" y="374332"/>
            <a:ext cx="8487505" cy="574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95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A62F-E2E8-4F0C-A9AB-69F280377744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8" name="Rounded Rectangle 7"/>
          <p:cNvSpPr/>
          <p:nvPr/>
        </p:nvSpPr>
        <p:spPr bwMode="auto">
          <a:xfrm>
            <a:off x="7298755" y="3582620"/>
            <a:ext cx="1159445" cy="115215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40" y="395005"/>
            <a:ext cx="8602720" cy="562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21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udio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4147</TotalTime>
  <Words>651</Words>
  <Application>Microsoft Office PowerPoint</Application>
  <PresentationFormat>On-screen Show (4:3)</PresentationFormat>
  <Paragraphs>143</Paragraphs>
  <Slides>30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B Zar</vt:lpstr>
      <vt:lpstr>B Nazanin</vt:lpstr>
      <vt:lpstr>Wingdings</vt:lpstr>
      <vt:lpstr>Times New Roman</vt:lpstr>
      <vt:lpstr>IranNastaliq</vt:lpstr>
      <vt:lpstr>Arial Black</vt:lpstr>
      <vt:lpstr>B Yekan</vt:lpstr>
      <vt:lpstr>B Titr</vt:lpstr>
      <vt:lpstr>Times</vt:lpstr>
      <vt:lpstr>Studio</vt:lpstr>
      <vt:lpstr>نام سازمان شركت كننده: شرکت ژرف کار جم</vt:lpstr>
      <vt:lpstr>اولين همايش هوشمندسازي و الكترونيكي كردن فرآيندها  در سازمان‌هاي دولتي و خصوصي (دي‌ماه 97)</vt:lpstr>
      <vt:lpstr>نام سازمان شركت كننده: شرکت ژرف کار جم</vt:lpstr>
      <vt:lpstr> فرم درخواست تسویه حساب الکترونیکی</vt:lpstr>
      <vt:lpstr>مزیت خاص این راه‌كار (Solution)</vt:lpstr>
      <vt:lpstr>شرحي بر راه‌كار (Solution)</vt:lpstr>
      <vt:lpstr>فرآیند تکمیل فرم</vt:lpstr>
      <vt:lpstr> </vt:lpstr>
      <vt:lpstr> </vt:lpstr>
      <vt:lpstr> </vt:lpstr>
      <vt:lpstr> </vt:lpstr>
      <vt:lpstr> </vt:lpstr>
      <vt:lpstr> </vt:lpstr>
      <vt:lpstr> </vt:lpstr>
      <vt:lpstr> </vt:lpstr>
      <vt:lpstr>فیلم را بگذاریم</vt:lpstr>
      <vt:lpstr>فیلم را بگذاریم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 </vt:lpstr>
      <vt:lpstr> </vt:lpstr>
      <vt:lpstr> </vt:lpstr>
      <vt:lpstr>پیروز و فرهمند باشید</vt:lpstr>
    </vt:vector>
  </TitlesOfParts>
  <Company>CLTE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PowerPoint Presentations</dc:title>
  <dc:creator>marjan mirzaei</dc:creator>
  <cp:lastModifiedBy>مجتبی مومنی</cp:lastModifiedBy>
  <cp:revision>324</cp:revision>
  <dcterms:created xsi:type="dcterms:W3CDTF">2001-05-31T17:33:03Z</dcterms:created>
  <dcterms:modified xsi:type="dcterms:W3CDTF">2019-01-20T07:46:28Z</dcterms:modified>
</cp:coreProperties>
</file>