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6" r:id="rId1"/>
  </p:sldMasterIdLst>
  <p:notesMasterIdLst>
    <p:notesMasterId r:id="rId15"/>
  </p:notesMasterIdLst>
  <p:handoutMasterIdLst>
    <p:handoutMasterId r:id="rId16"/>
  </p:handoutMasterIdLst>
  <p:sldIdLst>
    <p:sldId id="256" r:id="rId2"/>
    <p:sldId id="357" r:id="rId3"/>
    <p:sldId id="282" r:id="rId4"/>
    <p:sldId id="364" r:id="rId5"/>
    <p:sldId id="359" r:id="rId6"/>
    <p:sldId id="319" r:id="rId7"/>
    <p:sldId id="373" r:id="rId8"/>
    <p:sldId id="367" r:id="rId9"/>
    <p:sldId id="321" r:id="rId10"/>
    <p:sldId id="369" r:id="rId11"/>
    <p:sldId id="370" r:id="rId12"/>
    <p:sldId id="374" r:id="rId13"/>
    <p:sldId id="292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4" autoAdjust="0"/>
    <p:restoredTop sz="90476" autoAdjust="0"/>
  </p:normalViewPr>
  <p:slideViewPr>
    <p:cSldViewPr>
      <p:cViewPr varScale="1">
        <p:scale>
          <a:sx n="112" d="100"/>
          <a:sy n="112" d="100"/>
        </p:scale>
        <p:origin x="93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247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800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96039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91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13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107857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  <p:extLst>
      <p:ext uri="{BB962C8B-B14F-4D97-AF65-F5344CB8AC3E}">
        <p14:creationId xmlns:p14="http://schemas.microsoft.com/office/powerpoint/2010/main" val="3152016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13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815960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38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896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اولين همايش</a:t>
            </a:r>
            <a:b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6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600" i="0" dirty="0" smtClean="0">
                <a:cs typeface="B Titr" panose="00000700000000000000" pitchFamily="2" charset="-78"/>
              </a:rPr>
              <a:t> در سازمان‌هاي دولتي و خصوصي (دي‌ماه 97)</a:t>
            </a:r>
            <a:endParaRPr lang="en-US" altLang="en-US" sz="36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فولاد مبارکه اصفهان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/>
              <a:t>لیست مدارک </a:t>
            </a:r>
            <a:r>
              <a:rPr lang="fa-IR" altLang="en-US" dirty="0" smtClean="0"/>
              <a:t>گردشکار که </a:t>
            </a:r>
            <a:r>
              <a:rPr lang="fa-IR" altLang="en-US" dirty="0"/>
              <a:t>وارد مسترلیست شده اند</a:t>
            </a:r>
          </a:p>
          <a:p>
            <a:pPr marL="0" indent="0" algn="r" rtl="1" eaLnBrk="1" hangingPunct="1">
              <a:buNone/>
            </a:pPr>
            <a:r>
              <a:rPr lang="fa-IR" altLang="en-US" dirty="0"/>
              <a:t>   (مدارکی که بایگانی و ابلاغ شده اند)</a:t>
            </a:r>
          </a:p>
          <a:p>
            <a:pPr algn="r" rtl="1" eaLnBrk="1" hangingPunct="1"/>
            <a:r>
              <a:rPr lang="fa-IR" altLang="en-US" dirty="0"/>
              <a:t>لیست مدارک گردشکار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نشده اند(گزارش مدارک در گردش)</a:t>
            </a:r>
          </a:p>
          <a:p>
            <a:pPr algn="r" rtl="1" eaLnBrk="1" hangingPunct="1"/>
            <a:r>
              <a:rPr lang="fa-IR" altLang="en-US" dirty="0"/>
              <a:t>لیست مدارک گردشکار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ابطالی </a:t>
            </a:r>
            <a:r>
              <a:rPr lang="fa-IR" altLang="en-US" dirty="0" smtClean="0"/>
              <a:t>شده</a:t>
            </a:r>
          </a:p>
          <a:p>
            <a:pPr algn="r" rtl="1" eaLnBrk="1" hangingPunct="1"/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578592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/>
              <a:t>لیست مدارک </a:t>
            </a:r>
            <a:r>
              <a:rPr lang="fa-IR" altLang="en-US" dirty="0" smtClean="0"/>
              <a:t>نظامنامه که </a:t>
            </a:r>
            <a:r>
              <a:rPr lang="fa-IR" altLang="en-US" dirty="0"/>
              <a:t>وارد مسترلیست شده اند</a:t>
            </a:r>
          </a:p>
          <a:p>
            <a:pPr marL="0" indent="0" algn="r" rtl="1" eaLnBrk="1" hangingPunct="1">
              <a:buNone/>
            </a:pPr>
            <a:r>
              <a:rPr lang="fa-IR" altLang="en-US" dirty="0"/>
              <a:t>   (مدارکی که بایگانی و ابلاغ شده اند)</a:t>
            </a:r>
          </a:p>
          <a:p>
            <a:pPr algn="r" rtl="1" eaLnBrk="1" hangingPunct="1"/>
            <a:r>
              <a:rPr lang="fa-IR" altLang="en-US" dirty="0"/>
              <a:t>لیست مدارک نظامنامه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نشده اند(گزارش مدارک در گردش)</a:t>
            </a:r>
          </a:p>
          <a:p>
            <a:pPr algn="r" rtl="1" eaLnBrk="1" hangingPunct="1"/>
            <a:r>
              <a:rPr lang="fa-IR" altLang="en-US" dirty="0"/>
              <a:t>لیست مدارک نظامنامه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ابطالی شده</a:t>
            </a:r>
          </a:p>
        </p:txBody>
      </p:sp>
    </p:spTree>
    <p:extLst>
      <p:ext uri="{BB962C8B-B14F-4D97-AF65-F5344CB8AC3E}">
        <p14:creationId xmlns:p14="http://schemas.microsoft.com/office/powerpoint/2010/main" val="59900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معرفی گزارش ها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/>
              <a:t>لیست مدارک </a:t>
            </a:r>
            <a:r>
              <a:rPr lang="fa-IR" altLang="en-US" dirty="0" smtClean="0"/>
              <a:t>تضمین کیفیت که </a:t>
            </a:r>
            <a:r>
              <a:rPr lang="fa-IR" altLang="en-US" dirty="0"/>
              <a:t>وارد مسترلیست شده اند</a:t>
            </a:r>
          </a:p>
          <a:p>
            <a:pPr marL="0" indent="0" algn="r" rtl="1" eaLnBrk="1" hangingPunct="1">
              <a:buNone/>
            </a:pPr>
            <a:r>
              <a:rPr lang="fa-IR" altLang="en-US" dirty="0"/>
              <a:t>   (مدارکی که بایگانی و ابلاغ شده اند)</a:t>
            </a:r>
          </a:p>
          <a:p>
            <a:pPr algn="r" rtl="1" eaLnBrk="1" hangingPunct="1"/>
            <a:r>
              <a:rPr lang="fa-IR" altLang="en-US" dirty="0"/>
              <a:t>لیست مدارک تضمین کیفیت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نشده اند(گزارش مدارک در گردش)</a:t>
            </a:r>
          </a:p>
          <a:p>
            <a:pPr algn="r" rtl="1" eaLnBrk="1" hangingPunct="1"/>
            <a:r>
              <a:rPr lang="fa-IR" altLang="en-US" dirty="0"/>
              <a:t>لیست مدارک تضمین کیفیت </a:t>
            </a:r>
            <a:r>
              <a:rPr lang="fa-IR" altLang="en-US" dirty="0" smtClean="0"/>
              <a:t>که </a:t>
            </a:r>
            <a:r>
              <a:rPr lang="fa-IR" altLang="en-US" dirty="0"/>
              <a:t>وارد مسترلیست ابطالی شده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59737567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fa-IR" altLang="en-US" sz="4000" dirty="0" smtClean="0"/>
              <a:t>ارتباط با سایر نرم افزارها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046420"/>
            <a:ext cx="753528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eaLnBrk="1" hangingPunct="1"/>
            <a:endParaRPr lang="fa-IR" altLang="en-US" dirty="0" smtClean="0"/>
          </a:p>
          <a:p>
            <a:pPr marL="285750" indent="-285750"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400" dirty="0" smtClean="0"/>
              <a:t>سیستم پروژه های تحول</a:t>
            </a:r>
            <a:endParaRPr lang="fa-IR" altLang="en-US" sz="2400" dirty="0"/>
          </a:p>
          <a:p>
            <a:pPr algn="r" rtl="1" eaLnBrk="1" hangingPunct="1"/>
            <a:r>
              <a:rPr lang="fa-IR" altLang="en-US" sz="2400" dirty="0" smtClean="0"/>
              <a:t>    ارسال لیست کلیه مدارک بایگانی شده در سیستم از طریق وب سرویس</a:t>
            </a:r>
          </a:p>
          <a:p>
            <a:pPr algn="r" rtl="1" eaLnBrk="1" hangingPunct="1"/>
            <a:endParaRPr lang="fa-IR" altLang="en-US" sz="2400" dirty="0" smtClean="0"/>
          </a:p>
          <a:p>
            <a:pPr marL="285750" indent="-285750"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400" dirty="0" smtClean="0"/>
              <a:t>سیستم آموزش</a:t>
            </a:r>
          </a:p>
          <a:p>
            <a:pPr algn="r" rtl="1" eaLnBrk="1" hangingPunct="1"/>
            <a:r>
              <a:rPr lang="fa-IR" altLang="en-US" sz="2400" dirty="0" smtClean="0"/>
              <a:t>    ارسال </a:t>
            </a:r>
            <a:r>
              <a:rPr lang="fa-IR" altLang="en-US" sz="2400" dirty="0"/>
              <a:t>لیست کلیه مدارک بایگانی شده در سیستم از طریق وب سرویس</a:t>
            </a:r>
          </a:p>
          <a:p>
            <a:pPr marL="285750" indent="-285750" algn="r" rtl="1" eaLnBrk="1" hangingPunct="1">
              <a:buFont typeface="Arial" panose="020B0604020202020204" pitchFamily="34" charset="0"/>
              <a:buChar char="•"/>
            </a:pPr>
            <a:endParaRPr lang="fa-IR" altLang="en-US" dirty="0"/>
          </a:p>
          <a:p>
            <a:pPr marL="285750" indent="-285750" algn="r" rtl="1" eaLnBrk="1" hangingPunct="1">
              <a:buFont typeface="Arial" panose="020B0604020202020204" pitchFamily="34" charset="0"/>
              <a:buChar char="•"/>
            </a:pPr>
            <a:endParaRPr lang="fa-I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3"/>
            <a:ext cx="7531100" cy="1612900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سیستم کنترل مدارک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>
                <a:solidFill>
                  <a:schemeClr val="tx2"/>
                </a:solidFill>
                <a:cs typeface="B Yekan" panose="00000400000000000000" pitchFamily="2" charset="-78"/>
              </a:rPr>
              <a:t>مجتمع فولاد مبارکه اصفهان</a:t>
            </a:r>
            <a:endParaRPr lang="en-US" altLang="en-US" sz="3600" dirty="0">
              <a:solidFill>
                <a:schemeClr val="tx2"/>
              </a:solidFill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30" y="4427530"/>
            <a:ext cx="768100" cy="100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400" dirty="0" smtClean="0">
                <a:cs typeface="B Zar" panose="00000400000000000000" pitchFamily="2" charset="-78"/>
              </a:rPr>
              <a:t>Solution</a:t>
            </a:r>
            <a:r>
              <a:rPr lang="fa-IR" altLang="en-US" sz="2400" dirty="0" smtClean="0">
                <a:cs typeface="B Zar" panose="00000400000000000000" pitchFamily="2" charset="-78"/>
              </a:rPr>
              <a:t>):سیستم کنترل مدارک </a:t>
            </a:r>
            <a:endParaRPr lang="fa-IR" altLang="en-US" sz="24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تعداد </a:t>
            </a:r>
            <a:r>
              <a:rPr lang="fa-IR" altLang="en-US" sz="2400" dirty="0" smtClean="0">
                <a:cs typeface="B Zar" panose="00000400000000000000" pitchFamily="2" charset="-78"/>
              </a:rPr>
              <a:t>فرم اصلي:4</a:t>
            </a: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تعداد فرم پايه:24</a:t>
            </a: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تعداد فرآيند طراحي شده: 4</a:t>
            </a: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تعداد گزارش طراحي شده:10</a:t>
            </a: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تعداد سرويس طراحي </a:t>
            </a:r>
            <a:r>
              <a:rPr lang="fa-IR" altLang="en-US" sz="2400" dirty="0" smtClean="0">
                <a:cs typeface="B Zar" panose="00000400000000000000" pitchFamily="2" charset="-78"/>
              </a:rPr>
              <a:t>شده:2</a:t>
            </a:r>
          </a:p>
          <a:p>
            <a:pPr marL="460375" indent="-401638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400" dirty="0" smtClean="0">
                <a:cs typeface="B Zar" panose="00000400000000000000" pitchFamily="2" charset="-78"/>
              </a:rPr>
              <a:t>معرفي </a:t>
            </a:r>
            <a:r>
              <a:rPr lang="fa-IR" altLang="en-US" sz="2400" dirty="0" smtClean="0">
                <a:cs typeface="B Zar" panose="00000400000000000000" pitchFamily="2" charset="-78"/>
              </a:rPr>
              <a:t>شخص مشمول جايزه نفيس (در صورت برنده شدن) :ندا گودرزی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54690" y="1720128"/>
            <a:ext cx="7681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/>
              <a:t>مدیریت هرم مدارک اصلی مجتمع فولاد مبارکه نظیر اسناد دستورالعمل های عملیاتی، گردش کارها، مدارک اصلی تضمین کیفیت و مدارک نظام نامه از طریق این زیرسیستم انجام می شود.</a:t>
            </a:r>
          </a:p>
          <a:p>
            <a:pPr algn="r" rtl="1"/>
            <a:r>
              <a:rPr lang="fa-IR" dirty="0" smtClean="0"/>
              <a:t>اسناد توسط </a:t>
            </a:r>
            <a:r>
              <a:rPr lang="fa-IR" dirty="0"/>
              <a:t>افراد تنظیم شده و پس از طی گردش های لازم جهت تائید سند </a:t>
            </a:r>
            <a:r>
              <a:rPr lang="fa-IR" dirty="0" smtClean="0"/>
              <a:t>ثبت </a:t>
            </a:r>
            <a:r>
              <a:rPr lang="fa-IR" dirty="0"/>
              <a:t>شده و </a:t>
            </a:r>
            <a:r>
              <a:rPr lang="fa-IR" dirty="0" smtClean="0"/>
              <a:t>،در </a:t>
            </a:r>
            <a:r>
              <a:rPr lang="fa-IR" dirty="0"/>
              <a:t>بایگانی واحد های مربوط به مدرک با توجه به گیرندگان کپی تعیین شده در شناسنامه </a:t>
            </a:r>
            <a:r>
              <a:rPr lang="fa-IR" dirty="0" smtClean="0"/>
              <a:t>سند قرار میگیرد.</a:t>
            </a:r>
            <a:endParaRPr lang="fa-IR" dirty="0" smtClean="0"/>
          </a:p>
          <a:p>
            <a:pPr algn="r" rtl="1"/>
            <a:r>
              <a:rPr lang="fa-IR" dirty="0" smtClean="0"/>
              <a:t>با توجه به نیاز سازمان به بازنگری مدارک به صورت دوره ای ، جهت بازنگری مدرک </a:t>
            </a:r>
            <a:r>
              <a:rPr lang="fa-IR" dirty="0"/>
              <a:t>از </a:t>
            </a:r>
            <a:r>
              <a:rPr lang="fa-IR" dirty="0" smtClean="0"/>
              <a:t>بایگانی مربوطه صورت میگیرد.</a:t>
            </a:r>
          </a:p>
          <a:p>
            <a:pPr algn="r" rtl="1"/>
            <a:r>
              <a:rPr lang="fa-IR" dirty="0"/>
              <a:t>دسترسی مدارک در </a:t>
            </a:r>
            <a:r>
              <a:rPr lang="fa-IR" dirty="0" smtClean="0"/>
              <a:t>سطوح </a:t>
            </a:r>
            <a:r>
              <a:rPr lang="fa-IR" dirty="0"/>
              <a:t>مختلف انجام میگیرد.هر واحد از شرکت فولاد مبارکه دارای یک بایگانی مختص کنترل مدارک است که با توجه به واحدهای گیرنده کپی که در شناسنامه هر مدرک تعیین میشود بایگانی </a:t>
            </a:r>
            <a:r>
              <a:rPr lang="fa-IR" dirty="0" smtClean="0"/>
              <a:t>صورت </a:t>
            </a:r>
            <a:r>
              <a:rPr lang="fa-IR" dirty="0"/>
              <a:t>میگیرد.</a:t>
            </a:r>
          </a:p>
          <a:p>
            <a:pPr algn="r" rtl="1"/>
            <a:r>
              <a:rPr lang="fa-IR" dirty="0"/>
              <a:t>مدارک از بایگانی های مربوطه قابل بازنگری است.بازنگری جدید با همان کد مدرک قبل با تفاوت یک عدد بازنگری بالاتر از کد مدرک ورژن </a:t>
            </a:r>
            <a:r>
              <a:rPr lang="fa-IR" dirty="0" smtClean="0"/>
              <a:t>قبل ثبت </a:t>
            </a:r>
            <a:r>
              <a:rPr lang="fa-IR" dirty="0"/>
              <a:t>میشود و همه ورژن ها در سیستم </a:t>
            </a:r>
            <a:r>
              <a:rPr lang="fa-IR" dirty="0" smtClean="0"/>
              <a:t>برای </a:t>
            </a:r>
            <a:r>
              <a:rPr lang="fa-IR" dirty="0"/>
              <a:t>ادمین قابل دسترسی است ولی برای کاربران سیستم ، تنها آخرین ورژن بازنگری در اختیار واحد ها قرارمیگیرد</a:t>
            </a:r>
            <a:r>
              <a:rPr lang="fa-IR" dirty="0" smtClean="0"/>
              <a:t>. شایان </a:t>
            </a:r>
            <a:r>
              <a:rPr lang="fa-IR" dirty="0"/>
              <a:t>ذکر است دسترسی این بایگانی ها فقط توسط افراد واحد و بنا به صلاحدید مسئول واحد به نفرات داده میشود.</a:t>
            </a:r>
          </a:p>
          <a:p>
            <a:pPr algn="r" rtl="1"/>
            <a:endParaRPr lang="en-US" dirty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93095" y="1815990"/>
            <a:ext cx="768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مدیریت هوشمند مستندات عملیاتی مجتمع فولاد مبارکه از طریق فراهم نمودن عملیات بایگانی و ورژنینگ.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فراهم شدن امکان ممیزی یکپارچه اسناد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فراهم شدن امکان مدیریت هوشمند سطوح دسترسی بر اساس قوانین تعریف شده در مجتمع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مکانیزه شدن روند پیاده سازی قوانین کنترل مدارک و روند بازنگری مدارک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فراهم شدن امکان استفاده از مدارک بازنگری شده برای واحدهای ذی ربط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ارائه اطلاعات به سیستم آموزش</a:t>
            </a:r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095" y="2123230"/>
            <a:ext cx="7696200" cy="4038600"/>
          </a:xfrm>
        </p:spPr>
        <p:txBody>
          <a:bodyPr/>
          <a:lstStyle/>
          <a:p>
            <a:pPr marL="515937" indent="-457200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800" dirty="0">
                <a:cs typeface="B Zar" panose="00000400000000000000" pitchFamily="2" charset="-78"/>
              </a:rPr>
              <a:t>سيستم كنترل مدارك- فرم ورود اطلاعات دستورالعملهاي </a:t>
            </a:r>
            <a:r>
              <a:rPr lang="fa-IR" altLang="en-US" sz="2800" dirty="0" smtClean="0">
                <a:cs typeface="B Zar" panose="00000400000000000000" pitchFamily="2" charset="-78"/>
              </a:rPr>
              <a:t>عملياتي</a:t>
            </a:r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400" dirty="0" smtClean="0">
                <a:cs typeface="B Zar" panose="00000400000000000000" pitchFamily="2" charset="-78"/>
              </a:rPr>
              <a:t>مدارک مربوط به دستورالعمل های عملیاتی مربوط به تمامی واحد ها در این فرم ثبت می </a:t>
            </a:r>
            <a:r>
              <a:rPr lang="fa-IR" altLang="en-US" sz="2400" dirty="0" smtClean="0">
                <a:cs typeface="B Zar" panose="00000400000000000000" pitchFamily="2" charset="-78"/>
              </a:rPr>
              <a:t>شود</a:t>
            </a:r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400" dirty="0">
                <a:cs typeface="B Zar" panose="00000400000000000000" pitchFamily="2" charset="-78"/>
              </a:rPr>
              <a:t>به دلیل تشابه بیش از 80 در صد در ثبت فرم و فرایند مربوط به مدارک دستورالعمل عملیاتی و اطلاعات </a:t>
            </a:r>
            <a:r>
              <a:rPr lang="fa-IR" altLang="en-US" sz="2400" dirty="0" smtClean="0">
                <a:cs typeface="B Zar" panose="00000400000000000000" pitchFamily="2" charset="-78"/>
              </a:rPr>
              <a:t>گردشكار، </a:t>
            </a:r>
            <a:r>
              <a:rPr lang="fa-IR" altLang="en-US" sz="2400" dirty="0">
                <a:cs typeface="B Zar" panose="00000400000000000000" pitchFamily="2" charset="-78"/>
              </a:rPr>
              <a:t>اطلاعات نظامنامه و </a:t>
            </a:r>
            <a:r>
              <a:rPr lang="fa-IR" altLang="en-US" sz="2400" dirty="0" smtClean="0">
                <a:cs typeface="B Zar" panose="00000400000000000000" pitchFamily="2" charset="-78"/>
              </a:rPr>
              <a:t>مدارک اصلي </a:t>
            </a:r>
            <a:r>
              <a:rPr lang="fa-IR" altLang="en-US" sz="2400" dirty="0">
                <a:cs typeface="B Zar" panose="00000400000000000000" pitchFamily="2" charset="-78"/>
              </a:rPr>
              <a:t>تضمين كيفيت، بقیه مدارک شرح داده نشده است.</a:t>
            </a:r>
          </a:p>
          <a:p>
            <a:pPr marL="58737" indent="0" algn="r" rtl="1" eaLnBrk="1" hangingPunct="1">
              <a:buSzPct val="120000"/>
              <a:buNone/>
            </a:pPr>
            <a:endParaRPr lang="fa-IR" altLang="en-US" sz="2400" dirty="0" smtClean="0">
              <a:cs typeface="B Zar" panose="00000400000000000000" pitchFamily="2" charset="-78"/>
            </a:endParaRP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تصویر فرم                                                 </a:t>
            </a:r>
            <a:endParaRPr lang="fa-I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4970" y="1905000"/>
            <a:ext cx="253026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965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08014"/>
            <a:ext cx="7696200" cy="3935585"/>
          </a:xfrm>
        </p:spPr>
        <p:txBody>
          <a:bodyPr/>
          <a:lstStyle/>
          <a:p>
            <a:pPr marL="401637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 : 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000" dirty="0" smtClean="0">
                <a:cs typeface="B Zar" panose="00000400000000000000" pitchFamily="2" charset="-78"/>
              </a:rPr>
              <a:t>       فرایند </a:t>
            </a:r>
            <a:r>
              <a:rPr lang="fa-IR" altLang="en-US" sz="2000" dirty="0" smtClean="0">
                <a:cs typeface="B Zar" panose="00000400000000000000" pitchFamily="2" charset="-78"/>
              </a:rPr>
              <a:t>دستورالعمل عملیاتی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01637" algn="just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 </a:t>
            </a:r>
            <a:r>
              <a:rPr lang="fa-IR" altLang="en-US" sz="2000" dirty="0" smtClean="0">
                <a:cs typeface="B Zar" panose="00000400000000000000" pitchFamily="2" charset="-78"/>
              </a:rPr>
              <a:t>:</a:t>
            </a:r>
          </a:p>
          <a:p>
            <a:pPr marL="58737" indent="0" algn="just" rtl="1" eaLnBrk="1" hangingPunct="1">
              <a:buSzPct val="120000"/>
              <a:buNone/>
            </a:pPr>
            <a:r>
              <a:rPr lang="fa-IR" altLang="en-US" sz="2000" dirty="0">
                <a:cs typeface="B Zar" panose="00000400000000000000" pitchFamily="2" charset="-78"/>
              </a:rPr>
              <a:t> </a:t>
            </a:r>
            <a:r>
              <a:rPr lang="fa-IR" altLang="en-US" sz="2000" dirty="0" smtClean="0">
                <a:cs typeface="B Zar" panose="00000400000000000000" pitchFamily="2" charset="-78"/>
              </a:rPr>
              <a:t>      </a:t>
            </a:r>
            <a:r>
              <a:rPr lang="fa-IR" altLang="en-US" sz="2000" dirty="0" smtClean="0">
                <a:cs typeface="B Zar" panose="00000400000000000000" pitchFamily="2" charset="-78"/>
              </a:rPr>
              <a:t>پس از ثبت اطلاعات مربوط به دستورالعمل توسط درخواست دهنده و تائید مسئول مستقیم    درخواست دهنده، مدرک جهت بررسیهای لازم بعد از طی سلسله مراتب دفتر فنی و بررسی فنی  درخواست به تائید مراتب زیربط و سپس واحد استاندارد کیفی و صادر کنندگان مدرک و سپس تضمین کیفیت رسیده و پس از گذراندن تائیدیه های فوق مدرک مورد نظر بایگانی میشود.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01637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</a:t>
            </a:r>
            <a:r>
              <a:rPr lang="fa-IR" altLang="en-US" sz="2000" dirty="0" smtClean="0">
                <a:cs typeface="B Zar" panose="00000400000000000000" pitchFamily="2" charset="-78"/>
              </a:rPr>
              <a:t>:</a:t>
            </a:r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000" dirty="0" smtClean="0">
                <a:cs typeface="B Zar" panose="00000400000000000000" pitchFamily="2" charset="-78"/>
              </a:rPr>
              <a:t>       واحد </a:t>
            </a:r>
            <a:r>
              <a:rPr lang="fa-IR" altLang="en-US" sz="2000" dirty="0" smtClean="0">
                <a:cs typeface="B Zar" panose="00000400000000000000" pitchFamily="2" charset="-78"/>
              </a:rPr>
              <a:t>ثبت کننده مدرک، واحد استاندارد کیفی و واحد تضمین </a:t>
            </a:r>
            <a:r>
              <a:rPr lang="fa-IR" altLang="en-US" sz="2000" dirty="0">
                <a:cs typeface="B Zar" panose="00000400000000000000" pitchFamily="2" charset="-78"/>
              </a:rPr>
              <a:t>کیفیت و تمامی واحد هایی که در شناسنامه فرایند تعیین </a:t>
            </a:r>
            <a:r>
              <a:rPr lang="fa-IR" altLang="en-US" sz="2000" dirty="0" smtClean="0">
                <a:cs typeface="B Zar" panose="00000400000000000000" pitchFamily="2" charset="-78"/>
              </a:rPr>
              <a:t>میشوند.</a:t>
            </a:r>
          </a:p>
        </p:txBody>
      </p:sp>
    </p:spTree>
    <p:extLst>
      <p:ext uri="{BB962C8B-B14F-4D97-AF65-F5344CB8AC3E}">
        <p14:creationId xmlns:p14="http://schemas.microsoft.com/office/powerpoint/2010/main" val="2048599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800" dirty="0" smtClean="0"/>
              <a:t>لیست </a:t>
            </a:r>
            <a:r>
              <a:rPr lang="fa-IR" altLang="en-US" sz="2800" dirty="0" smtClean="0"/>
              <a:t>مدارک دستورالعمل که وارد مسترلیست شده اند</a:t>
            </a:r>
          </a:p>
          <a:p>
            <a:pPr marL="0" indent="0" algn="r" rtl="1" eaLnBrk="1" hangingPunct="1">
              <a:buNone/>
            </a:pPr>
            <a:r>
              <a:rPr lang="fa-IR" altLang="en-US" sz="2800" dirty="0" smtClean="0"/>
              <a:t> </a:t>
            </a:r>
            <a:r>
              <a:rPr lang="fa-IR" altLang="en-US" sz="2800" dirty="0" smtClean="0"/>
              <a:t>(مدارکی که بایگانی و ابلاغ شده اند)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800" dirty="0"/>
              <a:t>لیست مدارک دستورالعمل که وارد </a:t>
            </a:r>
            <a:r>
              <a:rPr lang="fa-IR" altLang="en-US" sz="2800" dirty="0" smtClean="0"/>
              <a:t>مسترلیست نشده اند(گزارش مدارک در گردش)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800" dirty="0"/>
              <a:t>لیست مدارک دستورالعمل که وارد مسترلیست </a:t>
            </a:r>
            <a:r>
              <a:rPr lang="fa-IR" altLang="en-US" sz="2800" dirty="0" smtClean="0"/>
              <a:t>ابطالی </a:t>
            </a:r>
            <a:r>
              <a:rPr lang="fa-IR" altLang="en-US" sz="2800" dirty="0" smtClean="0"/>
              <a:t>شده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800" dirty="0"/>
              <a:t>گزارش ماند مدارک در کارتابل سمت های غیرفعال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endParaRPr lang="fa-IR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3581</TotalTime>
  <Words>1145</Words>
  <Application>Microsoft Office PowerPoint</Application>
  <PresentationFormat>On-screen Show (4:3)</PresentationFormat>
  <Paragraphs>108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B Titr</vt:lpstr>
      <vt:lpstr>B Yekan</vt:lpstr>
      <vt:lpstr>B Zar</vt:lpstr>
      <vt:lpstr>Times</vt:lpstr>
      <vt:lpstr>Times New Roman</vt:lpstr>
      <vt:lpstr>Wingdings</vt:lpstr>
      <vt:lpstr>Studio</vt:lpstr>
      <vt:lpstr>اولين همايش هوشمندسازي و الكترونيكي كردن فرآيندها در سازمان‌هاي دولتي و خصوصي (دي‌ماه 97)</vt:lpstr>
      <vt:lpstr>سیستم کنترل مدارک</vt:lpstr>
      <vt:lpstr>نام سازمان شركت كننده:</vt:lpstr>
      <vt:lpstr>شرحي بر راه‌كار (Solution)</vt:lpstr>
      <vt:lpstr>مزیت خاص این راه‌كار (Solution)</vt:lpstr>
      <vt:lpstr>معرفي فرم‌ها</vt:lpstr>
      <vt:lpstr>تصویر فرم                                                 </vt:lpstr>
      <vt:lpstr>معرفي فرآيندها</vt:lpstr>
      <vt:lpstr>معرفي گزارش‌ها</vt:lpstr>
      <vt:lpstr>معرفي گزارش‌ها</vt:lpstr>
      <vt:lpstr>معرفي گزارش‌ها</vt:lpstr>
      <vt:lpstr>معرفی گزارش ها</vt:lpstr>
      <vt:lpstr>ارتباط با سایر نرم افزارها</vt:lpstr>
    </vt:vector>
  </TitlesOfParts>
  <Company>CLTE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NEDA GODARZI</cp:lastModifiedBy>
  <cp:revision>258</cp:revision>
  <dcterms:created xsi:type="dcterms:W3CDTF">2001-05-31T17:33:03Z</dcterms:created>
  <dcterms:modified xsi:type="dcterms:W3CDTF">2018-12-12T04:42:58Z</dcterms:modified>
</cp:coreProperties>
</file>