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6" r:id="rId1"/>
  </p:sldMasterIdLst>
  <p:notesMasterIdLst>
    <p:notesMasterId r:id="rId14"/>
  </p:notesMasterIdLst>
  <p:handoutMasterIdLst>
    <p:handoutMasterId r:id="rId15"/>
  </p:handoutMasterIdLst>
  <p:sldIdLst>
    <p:sldId id="256" r:id="rId2"/>
    <p:sldId id="357" r:id="rId3"/>
    <p:sldId id="282" r:id="rId4"/>
    <p:sldId id="364" r:id="rId5"/>
    <p:sldId id="359" r:id="rId6"/>
    <p:sldId id="319" r:id="rId7"/>
    <p:sldId id="373" r:id="rId8"/>
    <p:sldId id="375" r:id="rId9"/>
    <p:sldId id="377" r:id="rId10"/>
    <p:sldId id="365" r:id="rId11"/>
    <p:sldId id="321" r:id="rId12"/>
    <p:sldId id="378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07AD"/>
    <a:srgbClr val="8D0690"/>
    <a:srgbClr val="F8F1D2"/>
    <a:srgbClr val="009900"/>
    <a:srgbClr val="008000"/>
    <a:srgbClr val="F448F8"/>
    <a:srgbClr val="0000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34" autoAdjust="0"/>
    <p:restoredTop sz="90476" autoAdjust="0"/>
  </p:normalViewPr>
  <p:slideViewPr>
    <p:cSldViewPr>
      <p:cViewPr varScale="1">
        <p:scale>
          <a:sx n="73" d="100"/>
          <a:sy n="73" d="100"/>
        </p:scale>
        <p:origin x="-12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4200"/>
    </p:cViewPr>
  </p:sorterViewPr>
  <p:notesViewPr>
    <p:cSldViewPr>
      <p:cViewPr varScale="1">
        <p:scale>
          <a:sx n="52" d="100"/>
          <a:sy n="52" d="100"/>
        </p:scale>
        <p:origin x="-1824" y="-90"/>
      </p:cViewPr>
      <p:guideLst>
        <p:guide orient="horz" pos="2880"/>
        <p:guide pos="2160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0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03C6B774-1B7C-4C03-933E-CD24AD8423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22475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anose="02020603050405020304" pitchFamily="18" charset="0"/>
              </a:defRPr>
            </a:lvl1pPr>
          </a:lstStyle>
          <a:p>
            <a:fld id="{1A1106FE-AD83-4301-81A0-AD24A23EAF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8005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96039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2F64163-9AE5-42D5-AA68-A82F6CDFE7D5}" type="slidenum">
              <a:rPr lang="en-US" altLang="en-US">
                <a:latin typeface="Times" panose="02020603050405020304" pitchFamily="18" charset="0"/>
              </a:rPr>
              <a:pPr/>
              <a:t>2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787520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A03C0A-DEC6-43A2-9D35-4A47238B3373}" type="slidenum">
              <a:rPr lang="en-US" altLang="en-US">
                <a:latin typeface="Times" panose="02020603050405020304" pitchFamily="18" charset="0"/>
              </a:rPr>
              <a:pPr/>
              <a:t>3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One of the best reasons to use PowerPoint is the ability it gives you to present content in a qualitatively different way through the use of graphics, charts, animation, and even video or audio.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We all learn differently and a presentation using PowerPoint can help those who are Visual as well as Auditory learners </a:t>
            </a:r>
          </a:p>
        </p:txBody>
      </p:sp>
    </p:spTree>
    <p:extLst>
      <p:ext uri="{BB962C8B-B14F-4D97-AF65-F5344CB8AC3E}">
        <p14:creationId xmlns:p14="http://schemas.microsoft.com/office/powerpoint/2010/main" val="3152016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4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5758218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E02333-B260-4706-B595-A3F681D0B81D}" type="slidenum">
              <a:rPr lang="en-US" altLang="en-US">
                <a:latin typeface="Times" panose="02020603050405020304" pitchFamily="18" charset="0"/>
              </a:rPr>
              <a:pPr/>
              <a:t>5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I can tell that you all aren’t focusing on me but are totally fixed on what is on the screen.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If you want to use an effect to add a little animation to your text but keep it simple, use the APPEAR effect, which just makes the text appear and is the easiest for your audience to read.</a:t>
            </a:r>
          </a:p>
        </p:txBody>
      </p:sp>
    </p:spTree>
    <p:extLst>
      <p:ext uri="{BB962C8B-B14F-4D97-AF65-F5344CB8AC3E}">
        <p14:creationId xmlns:p14="http://schemas.microsoft.com/office/powerpoint/2010/main" val="32703635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6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8135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2E3751-89C3-4E17-87B4-D48D124BA3AF}" type="slidenum">
              <a:rPr lang="en-US" altLang="en-US">
                <a:latin typeface="Times" panose="02020603050405020304" pitchFamily="18" charset="0"/>
              </a:rPr>
              <a:pPr/>
              <a:t>10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Too much text distracts your audience and can be difficult to read.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4610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FB2411B-C844-4585-B393-B8BFC79BE2EE}" type="slidenum">
              <a:rPr lang="en-US" altLang="en-US">
                <a:latin typeface="Times" panose="02020603050405020304" pitchFamily="18" charset="0"/>
              </a:rPr>
              <a:pPr/>
              <a:t>11</a:t>
            </a:fld>
            <a:endParaRPr lang="en-US" altLang="en-US">
              <a:latin typeface="Times" panose="02020603050405020304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1800" smtClean="0">
                <a:latin typeface="Arial" panose="020B0604020202020204" pitchFamily="34" charset="0"/>
              </a:rPr>
              <a:t>Wouldn’t it be easier for them if you broke down the text to the most basic points?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A simple rule of thumb to follow is writing by the number 6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words per bullet item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bullets per slide </a:t>
            </a:r>
          </a:p>
          <a:p>
            <a:r>
              <a:rPr lang="en-US" altLang="en-US" sz="1800" smtClean="0">
                <a:latin typeface="Arial" panose="020B0604020202020204" pitchFamily="34" charset="0"/>
              </a:rPr>
              <a:t>6 word slides in a row </a:t>
            </a:r>
            <a:br>
              <a:rPr lang="en-US" altLang="en-US" sz="1800" smtClean="0">
                <a:latin typeface="Arial" panose="020B0604020202020204" pitchFamily="34" charset="0"/>
              </a:rPr>
            </a:br>
            <a:endParaRPr lang="en-US" altLang="en-US" sz="1800" smtClean="0">
              <a:latin typeface="Arial" panose="020B0604020202020204" pitchFamily="34" charset="0"/>
            </a:endParaRPr>
          </a:p>
          <a:p>
            <a:r>
              <a:rPr lang="en-US" altLang="en-US" sz="1800" smtClean="0">
                <a:latin typeface="Arial" panose="020B0604020202020204" pitchFamily="34" charset="0"/>
              </a:rPr>
              <a:t>Have each bullet point start with a verb or noun, if verbs use all the same tense, use capitalization</a:t>
            </a:r>
          </a:p>
          <a:p>
            <a:endParaRPr lang="en-US" altLang="en-US" sz="180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538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228600" y="381000"/>
            <a:ext cx="8686800" cy="5638800"/>
          </a:xfrm>
          <a:prstGeom prst="roundRect">
            <a:avLst>
              <a:gd name="adj" fmla="val 7912"/>
            </a:avLst>
          </a:prstGeom>
          <a:solidFill>
            <a:schemeClr val="fol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white">
          <a:xfrm>
            <a:off x="327025" y="488950"/>
            <a:ext cx="8435975" cy="4768850"/>
          </a:xfrm>
          <a:prstGeom prst="roundRect">
            <a:avLst>
              <a:gd name="adj" fmla="val 7310"/>
            </a:avLst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 sz="2400">
              <a:latin typeface="Times New Roman" pitchFamily="18" charset="0"/>
            </a:endParaRPr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blackWhite">
          <a:xfrm>
            <a:off x="1371600" y="3338513"/>
            <a:ext cx="6400800" cy="2286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50800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en-US">
              <a:latin typeface="Arial" charset="0"/>
            </a:endParaRPr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857250"/>
            <a:ext cx="7772400" cy="2266950"/>
          </a:xfrm>
        </p:spPr>
        <p:txBody>
          <a:bodyPr anchor="ctr" anchorCtr="1"/>
          <a:lstStyle>
            <a:lvl1pPr algn="ctr">
              <a:defRPr sz="4100"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3567113"/>
            <a:ext cx="5410200" cy="19050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 sz="33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2800" y="6391275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391275"/>
            <a:ext cx="1600200" cy="457200"/>
          </a:xfrm>
        </p:spPr>
        <p:txBody>
          <a:bodyPr/>
          <a:lstStyle>
            <a:lvl1pPr>
              <a:defRPr/>
            </a:lvl1pPr>
          </a:lstStyle>
          <a:p>
            <a:fld id="{9CBD8662-0732-43E2-8D53-146CC8BE35B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611494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615A1-E7BA-4663-9DAA-31FBCEB2D9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204975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4150" y="533400"/>
            <a:ext cx="192405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533400"/>
            <a:ext cx="561975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09B92-4DB9-4C05-AF4E-E2BCDE17AA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497083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1576B-5BC5-4580-9FB5-30D13EC8B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4797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EF4A0D-50B0-4F55-B16F-D9F2172059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579567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6300" y="19050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00" y="4000500"/>
            <a:ext cx="3771900" cy="19431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01955E-ECFC-4A8C-B4B8-87359BC560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3454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25A62F-E2E8-4F0C-A9AB-69F2803777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569468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41D9A0-7B63-40F7-94E2-34FAFDDECD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216372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05000"/>
            <a:ext cx="37719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683055-608F-4647-B591-6B1DF4DCD19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832764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CF896A-9F7D-4D98-B135-0D21A90606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465993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4E5876-0EBE-4B36-B70D-5FCA79C2D2A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924041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499D-DC3C-46B3-AF07-0901B38E8E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94419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A613A2-CE60-474C-A2D0-6A84262F2D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1169128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D4AA95-37B7-4F0F-85E3-78E8AA3CE3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191522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533400"/>
            <a:ext cx="7696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905000"/>
            <a:ext cx="76962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63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391275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3975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3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400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fld id="{E58F9CCE-181F-4BEA-9E36-B2F74D912CAB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68275" y="228600"/>
            <a:ext cx="8823325" cy="6096000"/>
            <a:chOff x="106" y="144"/>
            <a:chExt cx="5558" cy="3840"/>
          </a:xfrm>
        </p:grpSpPr>
        <p:sp>
          <p:nvSpPr>
            <p:cNvPr id="263176" name="AutoShape 8"/>
            <p:cNvSpPr>
              <a:spLocks noChangeArrowheads="1"/>
            </p:cNvSpPr>
            <p:nvPr/>
          </p:nvSpPr>
          <p:spPr bwMode="auto">
            <a:xfrm>
              <a:off x="106" y="144"/>
              <a:ext cx="5558" cy="3840"/>
            </a:xfrm>
            <a:prstGeom prst="roundRect">
              <a:avLst>
                <a:gd name="adj" fmla="val 11046"/>
              </a:avLst>
            </a:prstGeom>
            <a:noFill/>
            <a:ln w="28575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263177" name="Line 9"/>
            <p:cNvSpPr>
              <a:spLocks noChangeShapeType="1"/>
            </p:cNvSpPr>
            <p:nvPr/>
          </p:nvSpPr>
          <p:spPr bwMode="auto">
            <a:xfrm>
              <a:off x="480" y="1077"/>
              <a:ext cx="4848" cy="0"/>
            </a:xfrm>
            <a:prstGeom prst="line">
              <a:avLst/>
            </a:prstGeom>
            <a:noFill/>
            <a:ln w="38100">
              <a:solidFill>
                <a:schemeClr val="folHlink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anose="05000000000000000000" pitchFamily="2" charset="2"/>
        <a:buChar char="l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2"/>
            <a:ext cx="7531100" cy="2351087"/>
          </a:xfrm>
        </p:spPr>
        <p:txBody>
          <a:bodyPr/>
          <a:lstStyle/>
          <a:p>
            <a:pPr eaLnBrk="1" hangingPunct="1"/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اولين همايش</a:t>
            </a:r>
            <a:b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</a:br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هوشمندسازي</a:t>
            </a:r>
            <a:r>
              <a:rPr lang="fa-IR" altLang="en-US" sz="3600" i="0" dirty="0" smtClean="0">
                <a:cs typeface="B Titr" panose="00000700000000000000" pitchFamily="2" charset="-78"/>
              </a:rPr>
              <a:t> و </a:t>
            </a:r>
            <a:r>
              <a:rPr lang="fa-IR" altLang="en-US" sz="3600" i="0" dirty="0" smtClean="0">
                <a:solidFill>
                  <a:srgbClr val="FF0000"/>
                </a:solidFill>
                <a:cs typeface="B Titr" panose="00000700000000000000" pitchFamily="2" charset="-78"/>
              </a:rPr>
              <a:t>الكترونيكي كردن فرآيندها</a:t>
            </a:r>
            <a:r>
              <a:rPr lang="fa-IR" altLang="en-US" sz="3600" i="0" dirty="0" smtClean="0">
                <a:cs typeface="B Titr" panose="00000700000000000000" pitchFamily="2" charset="-78"/>
              </a:rPr>
              <a:t> در سازمان‌هاي دولتي و خصوصي (دي‌ماه 97)</a:t>
            </a:r>
            <a:endParaRPr lang="en-US" altLang="en-US" sz="3600" i="0" dirty="0" smtClean="0"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شرکت فولاد مبارکه اصفهان</a:t>
            </a: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5937" indent="-457200" algn="r" rtl="1" eaLnBrk="1" hangingPunct="1">
              <a:buSzPct val="120000"/>
            </a:pPr>
            <a:r>
              <a:rPr lang="fa-IR" altLang="en-US" sz="2400" dirty="0">
                <a:cs typeface="B Zar" panose="00000400000000000000" pitchFamily="2" charset="-78"/>
              </a:rPr>
              <a:t>فرم </a:t>
            </a:r>
            <a:r>
              <a:rPr lang="fa-IR" altLang="en-US" sz="2400" dirty="0" smtClean="0">
                <a:cs typeface="B Zar" panose="00000400000000000000" pitchFamily="2" charset="-78"/>
              </a:rPr>
              <a:t>شناسنامه </a:t>
            </a:r>
            <a:r>
              <a:rPr lang="fa-IR" altLang="en-US" sz="2400" dirty="0">
                <a:cs typeface="B Zar" panose="00000400000000000000" pitchFamily="2" charset="-78"/>
              </a:rPr>
              <a:t>پروژه هاي </a:t>
            </a:r>
            <a:r>
              <a:rPr lang="fa-IR" altLang="en-US" sz="2400" dirty="0" smtClean="0">
                <a:cs typeface="B Zar" panose="00000400000000000000" pitchFamily="2" charset="-78"/>
              </a:rPr>
              <a:t>تحول</a:t>
            </a:r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000" dirty="0" smtClean="0">
                <a:cs typeface="B Zar" panose="00000400000000000000" pitchFamily="2" charset="-78"/>
              </a:rPr>
              <a:t>  این فرم شامل اطلاعات کلی فرم از جمله خلاصه پروژه، مسئول پروژه و اعضای تیم و مقدار صرفه جویی اقتصادی و ... پروژه است.</a:t>
            </a:r>
          </a:p>
          <a:p>
            <a:pPr marL="58737" indent="0" algn="r" rtl="1" eaLnBrk="1" hangingPunct="1">
              <a:buSzPct val="120000"/>
              <a:buNone/>
            </a:pPr>
            <a:endParaRPr lang="fa-IR" altLang="en-US" sz="2000" dirty="0" smtClean="0">
              <a:cs typeface="B Zar" panose="00000400000000000000" pitchFamily="2" charset="-78"/>
            </a:endParaRPr>
          </a:p>
          <a:p>
            <a:pPr marL="401637" algn="r" rtl="1" eaLnBrk="1" hangingPunct="1">
              <a:buSzPct val="120000"/>
            </a:pPr>
            <a:r>
              <a:rPr lang="fa-IR" sz="2000" dirty="0" smtClean="0"/>
              <a:t>فرم </a:t>
            </a:r>
            <a:r>
              <a:rPr lang="fa-IR" sz="2000" dirty="0"/>
              <a:t>جمع بندي ارزيابي پروژه هاي اجرا شده </a:t>
            </a:r>
            <a:r>
              <a:rPr lang="en-US" sz="2000" dirty="0" smtClean="0"/>
              <a:t>T.Q</a:t>
            </a:r>
            <a:endParaRPr lang="fa-IR" sz="2000" dirty="0" smtClean="0"/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000" dirty="0">
                <a:cs typeface="B Zar" panose="00000400000000000000" pitchFamily="2" charset="-78"/>
              </a:rPr>
              <a:t> </a:t>
            </a:r>
            <a:r>
              <a:rPr lang="fa-IR" altLang="en-US" sz="2000" dirty="0" smtClean="0">
                <a:cs typeface="B Zar" panose="00000400000000000000" pitchFamily="2" charset="-78"/>
              </a:rPr>
              <a:t> این فرم شامل اطلاعات ارزیابی پروژه و ارزیابی نتایج پروژه از لحاظ دانش و همچنین صرفه اقتصادی و صرفه زمانی و ... است</a:t>
            </a:r>
          </a:p>
          <a:p>
            <a:pPr marL="58737" indent="0" algn="r" rtl="1" eaLnBrk="1" hangingPunct="1">
              <a:buSzPct val="120000"/>
              <a:buNone/>
            </a:pPr>
            <a:endParaRPr lang="fa-IR" altLang="en-US" sz="2000" dirty="0">
              <a:cs typeface="B Zar" panose="00000400000000000000" pitchFamily="2" charset="-78"/>
            </a:endParaRPr>
          </a:p>
          <a:p>
            <a:pPr marL="401637" algn="r" rtl="1" eaLnBrk="1" hangingPunct="1">
              <a:buSzPct val="120000"/>
            </a:pPr>
            <a:r>
              <a:rPr lang="fa-IR" sz="2000" dirty="0"/>
              <a:t>ليست پرداخت پاداش پروژه‌هاي </a:t>
            </a:r>
            <a:r>
              <a:rPr lang="en-US" sz="2000" dirty="0" smtClean="0"/>
              <a:t>T.Q</a:t>
            </a:r>
            <a:endParaRPr lang="fa-IR" sz="2000" dirty="0"/>
          </a:p>
          <a:p>
            <a:pPr marL="58737" indent="0" algn="r" rtl="1" eaLnBrk="1" hangingPunct="1">
              <a:buSzPct val="120000"/>
              <a:buNone/>
            </a:pPr>
            <a:r>
              <a:rPr lang="fa-IR" altLang="en-US" sz="2000" dirty="0">
                <a:cs typeface="B Zar" panose="00000400000000000000" pitchFamily="2" charset="-78"/>
              </a:rPr>
              <a:t>  این فرم شامل اطلاعات </a:t>
            </a:r>
            <a:r>
              <a:rPr lang="fa-IR" altLang="en-US" sz="2000" dirty="0" smtClean="0">
                <a:cs typeface="B Zar" panose="00000400000000000000" pitchFamily="2" charset="-78"/>
              </a:rPr>
              <a:t>مالی پروژه ومیزان تخصیص پاداش به تک تک اعضا پروژه که در سیستم محاسبه میشود ،است.</a:t>
            </a:r>
            <a:endParaRPr lang="en-US" altLang="en-US" sz="2000" dirty="0" smtClean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3179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گزارش‌ها</a:t>
            </a:r>
            <a:endParaRPr lang="en-US" altLang="en-US" sz="40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dirty="0"/>
              <a:t>محاسبه درصد مشاركت پروژه هاي </a:t>
            </a:r>
            <a:r>
              <a:rPr lang="en-US" altLang="en-US" dirty="0"/>
              <a:t>TQ </a:t>
            </a:r>
            <a:r>
              <a:rPr lang="fa-IR" altLang="en-US" dirty="0"/>
              <a:t>براساس سال، ماه و شماره </a:t>
            </a:r>
            <a:r>
              <a:rPr lang="fa-IR" altLang="en-US" dirty="0" smtClean="0"/>
              <a:t>پرسنلي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dirty="0"/>
              <a:t>سيستم مكانيزه </a:t>
            </a:r>
            <a:r>
              <a:rPr lang="en-US" altLang="en-US" dirty="0"/>
              <a:t>TQ - </a:t>
            </a:r>
            <a:r>
              <a:rPr lang="fa-IR" altLang="en-US" dirty="0"/>
              <a:t>ليست پاداش اعضاي پروژه </a:t>
            </a:r>
            <a:r>
              <a:rPr lang="fa-IR" altLang="en-US" dirty="0" smtClean="0"/>
              <a:t>ها</a:t>
            </a:r>
          </a:p>
          <a:p>
            <a:pPr algn="r" rtl="1" eaLnBrk="1" hangingPunct="1">
              <a:buFont typeface="Arial" panose="020B0604020202020204" pitchFamily="34" charset="0"/>
              <a:buChar char="•"/>
            </a:pPr>
            <a:r>
              <a:rPr lang="fa-IR" altLang="en-US" dirty="0"/>
              <a:t>سيستم مكانيزه </a:t>
            </a:r>
            <a:r>
              <a:rPr lang="en-US" altLang="en-US" dirty="0"/>
              <a:t>T.Q-</a:t>
            </a:r>
            <a:r>
              <a:rPr lang="fa-IR" altLang="en-US" dirty="0"/>
              <a:t>گزارش وضعيت پروژه هاي تحول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/>
              <a:t>ارتباط با سیستم های دیگر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algn="r" rtl="1" eaLnBrk="1" hangingPunct="1">
              <a:buFont typeface="Arial" panose="020B0604020202020204" pitchFamily="34" charset="0"/>
              <a:buChar char="•"/>
            </a:pPr>
            <a:r>
              <a:rPr lang="fa-IR" altLang="en-US" sz="2800" dirty="0"/>
              <a:t>سیستم مدیریت </a:t>
            </a:r>
            <a:r>
              <a:rPr lang="fa-IR" altLang="en-US" sz="2800" dirty="0" smtClean="0"/>
              <a:t>استراتژیک</a:t>
            </a:r>
          </a:p>
          <a:p>
            <a:pPr marL="0" indent="0" algn="r" rtl="1" eaLnBrk="1" hangingPunct="1">
              <a:buNone/>
            </a:pPr>
            <a:r>
              <a:rPr lang="fa-IR" altLang="en-US" sz="2800" dirty="0" smtClean="0"/>
              <a:t>     </a:t>
            </a:r>
            <a:r>
              <a:rPr lang="fa-IR" altLang="en-US" sz="2800" dirty="0"/>
              <a:t>دریافت اطلاعات هر پروژه و ارسال تائیدیه به سیستم مدیریت استراتژیک از طریق وب سرویس</a:t>
            </a:r>
          </a:p>
        </p:txBody>
      </p:sp>
    </p:spTree>
    <p:extLst>
      <p:ext uri="{BB962C8B-B14F-4D97-AF65-F5344CB8AC3E}">
        <p14:creationId xmlns:p14="http://schemas.microsoft.com/office/powerpoint/2010/main" val="132263519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7913"/>
            <a:ext cx="7531100" cy="1612900"/>
          </a:xfrm>
        </p:spPr>
        <p:txBody>
          <a:bodyPr/>
          <a:lstStyle/>
          <a:p>
            <a:pPr rtl="1" eaLnBrk="1" hangingPunct="1"/>
            <a:r>
              <a:rPr lang="fa-IR" altLang="en-US" sz="3600" i="0" dirty="0" smtClean="0">
                <a:cs typeface="B Titr" panose="00000700000000000000" pitchFamily="2" charset="-78"/>
              </a:rPr>
              <a:t>سیستم پروژه های تحول </a:t>
            </a:r>
            <a:endParaRPr lang="en-US" altLang="en-US" sz="3200" i="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429000"/>
            <a:ext cx="7696200" cy="2057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a-IR" altLang="en-US" sz="3600" dirty="0" smtClean="0">
                <a:solidFill>
                  <a:schemeClr val="tx2"/>
                </a:solidFill>
                <a:latin typeface="+mj-lt"/>
                <a:ea typeface="+mj-ea"/>
                <a:cs typeface="B Yekan" panose="00000400000000000000" pitchFamily="2" charset="-78"/>
              </a:rPr>
              <a:t>مجتمع فولاد مبارکه اصفهان</a:t>
            </a:r>
            <a:endParaRPr lang="en-US" altLang="en-US" sz="3600" dirty="0" smtClean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  <a:p>
            <a:pPr eaLnBrk="1" hangingPunct="1">
              <a:lnSpc>
                <a:spcPct val="90000"/>
              </a:lnSpc>
            </a:pPr>
            <a:endParaRPr lang="en-US" altLang="en-US" sz="3600" dirty="0">
              <a:solidFill>
                <a:schemeClr val="tx2"/>
              </a:solidFill>
              <a:latin typeface="+mj-lt"/>
              <a:ea typeface="+mj-ea"/>
              <a:cs typeface="B Yekan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330" y="4427530"/>
            <a:ext cx="768100" cy="100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634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نام سازمان شركت كننده: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808038" y="2046420"/>
            <a:ext cx="7772400" cy="3994119"/>
          </a:xfrm>
          <a:noFill/>
        </p:spPr>
        <p:txBody>
          <a:bodyPr/>
          <a:lstStyle/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عنوان راهكار(</a:t>
            </a:r>
            <a:r>
              <a:rPr lang="en-US" altLang="en-US" sz="2000" dirty="0" smtClean="0">
                <a:cs typeface="B Zar" panose="00000400000000000000" pitchFamily="2" charset="-78"/>
              </a:rPr>
              <a:t>Solution</a:t>
            </a:r>
            <a:r>
              <a:rPr lang="fa-IR" altLang="en-US" sz="2700" dirty="0" smtClean="0">
                <a:cs typeface="B Zar" panose="00000400000000000000" pitchFamily="2" charset="-78"/>
              </a:rPr>
              <a:t>):پروژه های تحول-</a:t>
            </a:r>
            <a:r>
              <a:rPr lang="en-US" altLang="en-US" sz="2700" dirty="0">
                <a:cs typeface="B Zar" panose="00000400000000000000" pitchFamily="2" charset="-78"/>
              </a:rPr>
              <a:t>TQ</a:t>
            </a:r>
            <a:endParaRPr lang="fa-IR" altLang="en-US" sz="2700" dirty="0" smtClean="0">
              <a:cs typeface="B Zar" panose="00000400000000000000" pitchFamily="2" charset="-78"/>
            </a:endParaRP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فرم اصلي:3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فرآيند طراحي شده: 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تعداد گزارش طراحي شده:3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>
                <a:cs typeface="B Zar" panose="00000400000000000000" pitchFamily="2" charset="-78"/>
              </a:rPr>
              <a:t>تعداد سرويس طراحي </a:t>
            </a:r>
            <a:r>
              <a:rPr lang="fa-IR" altLang="en-US" sz="2700" dirty="0" smtClean="0">
                <a:cs typeface="B Zar" panose="00000400000000000000" pitchFamily="2" charset="-78"/>
              </a:rPr>
              <a:t>شده:3</a:t>
            </a:r>
          </a:p>
          <a:p>
            <a:pPr marL="460375" indent="-401638" algn="r" rtl="1" eaLnBrk="1" hangingPunct="1">
              <a:buSzPct val="120000"/>
            </a:pPr>
            <a:r>
              <a:rPr lang="fa-IR" altLang="en-US" sz="2700" dirty="0" smtClean="0">
                <a:cs typeface="B Zar" panose="00000400000000000000" pitchFamily="2" charset="-78"/>
              </a:rPr>
              <a:t>معرفي شخص مشمول جايزه نفيس (در صورت برنده شدن) :ندا گودرزی</a:t>
            </a:r>
          </a:p>
          <a:p>
            <a:pPr marL="460375" indent="-401638" algn="r" rtl="1" eaLnBrk="1" hangingPunct="1">
              <a:buSzPct val="120000"/>
            </a:pPr>
            <a:endParaRPr lang="en-US" altLang="en-US" sz="27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شرحي بر راه‌كار (</a:t>
            </a:r>
            <a:r>
              <a:rPr lang="en-US" altLang="en-US" sz="2400" dirty="0" smtClean="0">
                <a:cs typeface="B Yekan" panose="00000400000000000000" pitchFamily="2" charset="-78"/>
              </a:rPr>
              <a:t>Solution</a:t>
            </a:r>
            <a:r>
              <a:rPr lang="fa-IR" altLang="en-US" sz="4000" dirty="0" smtClean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654690" y="1703487"/>
            <a:ext cx="768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endParaRPr lang="fa-IR" dirty="0" smtClean="0"/>
          </a:p>
          <a:p>
            <a:pPr algn="r" rtl="1"/>
            <a:r>
              <a:rPr lang="fa-IR" dirty="0" smtClean="0"/>
              <a:t>پس از تعریف پیش نویس پروژه تحول در سیستم «مدیریت استراتژیک» اطلاعات پروژه جهت تائید به اتوماسیون اداری ارسال شده و پس از اخذ تائیدیه های مشخص شده در شناسنامه، تائید نهایی به سیستم استراتژیک اعلام می شود و پس از جمع بندی و ارزیابی پروژه در سیستم مدیریت استراتژیک ،اطلاعات جهت تائید مجددا به اتوماسیون ارسال میشود.پس از محاسبات لازم و تائیدیه های لازم در فرم تخصیص پاداش، اطلاعات پاداش محاسبه و جهت تائید به مراتب اعلام میشود</a:t>
            </a:r>
            <a:endParaRPr lang="fa-IR" dirty="0"/>
          </a:p>
          <a:p>
            <a:pPr algn="r" rtl="1"/>
            <a:endParaRPr lang="en-US" dirty="0"/>
          </a:p>
          <a:p>
            <a:pPr algn="r" rtl="1"/>
            <a:endParaRPr lang="en-US" dirty="0"/>
          </a:p>
          <a:p>
            <a:pPr algn="r" rt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9132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8458200" cy="1143000"/>
          </a:xfrm>
          <a:noFill/>
        </p:spPr>
        <p:txBody>
          <a:bodyPr/>
          <a:lstStyle/>
          <a:p>
            <a:pPr algn="ctr" rtl="1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مزیت خاص این راه‌كار (</a:t>
            </a:r>
            <a:r>
              <a:rPr lang="en-US" altLang="en-US" sz="2400" dirty="0">
                <a:cs typeface="B Yekan" panose="00000400000000000000" pitchFamily="2" charset="-78"/>
              </a:rPr>
              <a:t>Solution</a:t>
            </a:r>
            <a:r>
              <a:rPr lang="fa-IR" altLang="en-US" sz="4000" dirty="0">
                <a:cs typeface="B Yekan" panose="00000400000000000000" pitchFamily="2" charset="-78"/>
              </a:rPr>
              <a:t>)</a:t>
            </a:r>
            <a:endParaRPr lang="en-US" altLang="en-US" sz="4000" dirty="0" smtClean="0"/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4114800" y="5029200"/>
            <a:ext cx="2057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11269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39200" y="6629400"/>
            <a:ext cx="228600" cy="152400"/>
          </a:xfrm>
          <a:prstGeom prst="actionButtonBlank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577880" y="2276850"/>
            <a:ext cx="768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تائید سیستمی و مرحله ای مراحل پروژه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sz="2400" dirty="0" smtClean="0"/>
              <a:t>محاسبه پاداش افراد بر اساس سقف پاداش و درصد مشارکت افراد</a:t>
            </a:r>
          </a:p>
        </p:txBody>
      </p:sp>
    </p:spTree>
    <p:extLst>
      <p:ext uri="{BB962C8B-B14F-4D97-AF65-F5344CB8AC3E}">
        <p14:creationId xmlns:p14="http://schemas.microsoft.com/office/powerpoint/2010/main" val="21710764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3863" y="533400"/>
            <a:ext cx="8410575" cy="1143000"/>
          </a:xfrm>
        </p:spPr>
        <p:txBody>
          <a:bodyPr/>
          <a:lstStyle/>
          <a:p>
            <a:pPr algn="ctr" eaLnBrk="1" hangingPunct="1"/>
            <a:r>
              <a:rPr lang="fa-IR" altLang="en-US" sz="4000" dirty="0" smtClean="0">
                <a:cs typeface="B Yekan" panose="00000400000000000000" pitchFamily="2" charset="-78"/>
              </a:rPr>
              <a:t>معرفي فرم‌ها</a:t>
            </a:r>
            <a:endParaRPr lang="en-US" altLang="en-US" sz="4000" dirty="0" smtClean="0">
              <a:cs typeface="B Yekan" panose="00000400000000000000" pitchFamily="2" charset="-78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15937" indent="-457200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3200" dirty="0">
                <a:cs typeface="B Zar" panose="00000400000000000000" pitchFamily="2" charset="-78"/>
              </a:rPr>
              <a:t>فرم </a:t>
            </a:r>
            <a:r>
              <a:rPr lang="fa-IR" altLang="en-US" sz="3200" dirty="0" smtClean="0">
                <a:cs typeface="B Zar" panose="00000400000000000000" pitchFamily="2" charset="-78"/>
              </a:rPr>
              <a:t>شناسنامه </a:t>
            </a:r>
            <a:r>
              <a:rPr lang="fa-IR" altLang="en-US" sz="3200" dirty="0">
                <a:cs typeface="B Zar" panose="00000400000000000000" pitchFamily="2" charset="-78"/>
              </a:rPr>
              <a:t>پروژه هاي </a:t>
            </a:r>
            <a:r>
              <a:rPr lang="fa-IR" altLang="en-US" sz="3200" dirty="0" smtClean="0">
                <a:cs typeface="B Zar" panose="00000400000000000000" pitchFamily="2" charset="-78"/>
              </a:rPr>
              <a:t>تحول</a:t>
            </a:r>
            <a:endParaRPr lang="fa-IR" altLang="en-US" sz="3200" dirty="0">
              <a:cs typeface="B Zar" panose="00000400000000000000" pitchFamily="2" charset="-78"/>
            </a:endParaRPr>
          </a:p>
          <a:p>
            <a:pPr marL="515937" indent="-457200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3200" dirty="0" smtClean="0">
                <a:cs typeface="B Zar" panose="00000400000000000000" pitchFamily="2" charset="-78"/>
              </a:rPr>
              <a:t>فرم </a:t>
            </a:r>
            <a:r>
              <a:rPr lang="fa-IR" altLang="en-US" sz="3200" dirty="0">
                <a:cs typeface="B Zar" panose="00000400000000000000" pitchFamily="2" charset="-78"/>
              </a:rPr>
              <a:t>جمع بندي ارزيابي پروژه هاي اجرا شده </a:t>
            </a:r>
            <a:r>
              <a:rPr lang="en-US" altLang="en-US" sz="3200" dirty="0" smtClean="0">
                <a:cs typeface="B Zar" panose="00000400000000000000" pitchFamily="2" charset="-78"/>
              </a:rPr>
              <a:t>T.Q</a:t>
            </a:r>
            <a:endParaRPr lang="fa-IR" altLang="en-US" sz="3200" dirty="0" smtClean="0">
              <a:cs typeface="B Zar" panose="00000400000000000000" pitchFamily="2" charset="-78"/>
            </a:endParaRPr>
          </a:p>
          <a:p>
            <a:pPr marL="515937" indent="-457200" algn="r" rtl="1" eaLnBrk="1" hangingPunct="1">
              <a:buSzPct val="120000"/>
              <a:buFont typeface="Arial" panose="020B0604020202020204" pitchFamily="34" charset="0"/>
              <a:buChar char="•"/>
            </a:pPr>
            <a:r>
              <a:rPr lang="fa-IR" altLang="en-US" sz="3200" dirty="0" smtClean="0">
                <a:cs typeface="B Zar" panose="00000400000000000000" pitchFamily="2" charset="-78"/>
              </a:rPr>
              <a:t>فرم ليست </a:t>
            </a:r>
            <a:r>
              <a:rPr lang="fa-IR" altLang="en-US" sz="3200" dirty="0">
                <a:cs typeface="B Zar" panose="00000400000000000000" pitchFamily="2" charset="-78"/>
              </a:rPr>
              <a:t>پرداخت پاداش پروژه هاي ويژه</a:t>
            </a:r>
            <a:endParaRPr lang="fa-IR" altLang="en-US" sz="3200" dirty="0" smtClean="0">
              <a:cs typeface="B Zar" panose="00000400000000000000" pitchFamily="2" charset="-78"/>
            </a:endParaRPr>
          </a:p>
          <a:p>
            <a:pPr marL="58737" indent="0" algn="r" rtl="1" eaLnBrk="1" hangingPunct="1">
              <a:buSzPct val="120000"/>
              <a:buNone/>
            </a:pPr>
            <a:endParaRPr lang="en-US" altLang="en-US" sz="3200" dirty="0" smtClean="0">
              <a:cs typeface="B Zar" panose="00000400000000000000" pitchFamily="2" charset="-7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altLang="en-US" sz="3600" dirty="0">
                <a:cs typeface="B Zar" panose="00000400000000000000" pitchFamily="2" charset="-78"/>
              </a:rPr>
              <a:t>فرم </a:t>
            </a:r>
            <a:r>
              <a:rPr lang="fa-IR" altLang="en-US" sz="3600" dirty="0" smtClean="0">
                <a:cs typeface="B Zar" panose="00000400000000000000" pitchFamily="2" charset="-78"/>
              </a:rPr>
              <a:t>شناسنامه </a:t>
            </a:r>
            <a:r>
              <a:rPr lang="fa-IR" altLang="en-US" sz="3600" dirty="0">
                <a:cs typeface="B Zar" panose="00000400000000000000" pitchFamily="2" charset="-78"/>
              </a:rPr>
              <a:t>پروژه هاي </a:t>
            </a:r>
            <a:r>
              <a:rPr lang="fa-IR" altLang="en-US" sz="3600" dirty="0" smtClean="0">
                <a:cs typeface="B Zar" panose="00000400000000000000" pitchFamily="2" charset="-78"/>
              </a:rPr>
              <a:t>تحول</a:t>
            </a:r>
            <a:r>
              <a:rPr lang="fa-IR" dirty="0" smtClean="0"/>
              <a:t>                                                </a:t>
            </a:r>
            <a:endParaRPr lang="fa-IR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760" y="1905000"/>
            <a:ext cx="5876680" cy="4038600"/>
          </a:xfrm>
        </p:spPr>
      </p:pic>
    </p:spTree>
    <p:extLst>
      <p:ext uri="{BB962C8B-B14F-4D97-AF65-F5344CB8AC3E}">
        <p14:creationId xmlns:p14="http://schemas.microsoft.com/office/powerpoint/2010/main" val="270019653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548625"/>
            <a:ext cx="7841914" cy="1167375"/>
          </a:xfrm>
        </p:spPr>
        <p:txBody>
          <a:bodyPr/>
          <a:lstStyle/>
          <a:p>
            <a:pPr algn="r" rtl="1"/>
            <a:r>
              <a:rPr lang="fa-IR" dirty="0" smtClean="0"/>
              <a:t>فرم </a:t>
            </a:r>
            <a:r>
              <a:rPr lang="fa-IR" dirty="0"/>
              <a:t>جمع بندي ارزيابي پروژه هاي اجرا شده </a:t>
            </a:r>
            <a:r>
              <a:rPr lang="en-US" dirty="0"/>
              <a:t>T.Q</a:t>
            </a:r>
            <a:endParaRPr lang="fa-IR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990" y="1892800"/>
            <a:ext cx="2934897" cy="4038600"/>
          </a:xfrm>
        </p:spPr>
      </p:pic>
    </p:spTree>
    <p:extLst>
      <p:ext uri="{BB962C8B-B14F-4D97-AF65-F5344CB8AC3E}">
        <p14:creationId xmlns:p14="http://schemas.microsoft.com/office/powerpoint/2010/main" val="238055445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fa-IR" dirty="0" smtClean="0"/>
              <a:t>فرم ليست </a:t>
            </a:r>
            <a:r>
              <a:rPr lang="fa-IR" dirty="0"/>
              <a:t>پرداخت پاداش پروژه‌هاي </a:t>
            </a:r>
            <a:r>
              <a:rPr lang="en-US" dirty="0"/>
              <a:t>T.Q</a:t>
            </a:r>
            <a:endParaRPr lang="fa-IR" dirty="0"/>
          </a:p>
        </p:txBody>
      </p:sp>
      <p:pic>
        <p:nvPicPr>
          <p:cNvPr id="4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083" y="1905000"/>
            <a:ext cx="2468033" cy="4038600"/>
          </a:xfrm>
        </p:spPr>
      </p:pic>
    </p:spTree>
    <p:extLst>
      <p:ext uri="{BB962C8B-B14F-4D97-AF65-F5344CB8AC3E}">
        <p14:creationId xmlns:p14="http://schemas.microsoft.com/office/powerpoint/2010/main" val="343587531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Studio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3574</TotalTime>
  <Words>629</Words>
  <Application>Microsoft Office PowerPoint</Application>
  <PresentationFormat>On-screen Show (4:3)</PresentationFormat>
  <Paragraphs>64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Studio</vt:lpstr>
      <vt:lpstr>اولين همايش هوشمندسازي و الكترونيكي كردن فرآيندها در سازمان‌هاي دولتي و خصوصي (دي‌ماه 97)</vt:lpstr>
      <vt:lpstr>سیستم پروژه های تحول </vt:lpstr>
      <vt:lpstr>نام سازمان شركت كننده:</vt:lpstr>
      <vt:lpstr>شرحي بر راه‌كار (Solution)</vt:lpstr>
      <vt:lpstr>مزیت خاص این راه‌كار (Solution)</vt:lpstr>
      <vt:lpstr>معرفي فرم‌ها</vt:lpstr>
      <vt:lpstr>فرم شناسنامه پروژه هاي تحول                                                </vt:lpstr>
      <vt:lpstr>فرم جمع بندي ارزيابي پروژه هاي اجرا شده T.Q</vt:lpstr>
      <vt:lpstr>فرم ليست پرداخت پاداش پروژه‌هاي T.Q</vt:lpstr>
      <vt:lpstr>معرفي فرم‌ها</vt:lpstr>
      <vt:lpstr>معرفي گزارش‌ها</vt:lpstr>
      <vt:lpstr>ارتباط با سیستم های دیگر</vt:lpstr>
    </vt:vector>
  </TitlesOfParts>
  <Company>CLTE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PowerPoint Presentations</dc:title>
  <dc:creator>marjan mirzaei</dc:creator>
  <cp:lastModifiedBy>Administrator</cp:lastModifiedBy>
  <cp:revision>260</cp:revision>
  <dcterms:created xsi:type="dcterms:W3CDTF">2001-05-31T17:33:03Z</dcterms:created>
  <dcterms:modified xsi:type="dcterms:W3CDTF">2018-12-12T09:21:39Z</dcterms:modified>
</cp:coreProperties>
</file>